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8"/>
  </p:notesMasterIdLst>
  <p:handoutMasterIdLst>
    <p:handoutMasterId r:id="rId29"/>
  </p:handoutMasterIdLst>
  <p:sldIdLst>
    <p:sldId id="258" r:id="rId2"/>
    <p:sldId id="261" r:id="rId3"/>
    <p:sldId id="262" r:id="rId4"/>
    <p:sldId id="270" r:id="rId5"/>
    <p:sldId id="306" r:id="rId6"/>
    <p:sldId id="307" r:id="rId7"/>
    <p:sldId id="296" r:id="rId8"/>
    <p:sldId id="297" r:id="rId9"/>
    <p:sldId id="298" r:id="rId10"/>
    <p:sldId id="299" r:id="rId11"/>
    <p:sldId id="300" r:id="rId12"/>
    <p:sldId id="301" r:id="rId13"/>
    <p:sldId id="308" r:id="rId14"/>
    <p:sldId id="292" r:id="rId15"/>
    <p:sldId id="288" r:id="rId16"/>
    <p:sldId id="290" r:id="rId17"/>
    <p:sldId id="293" r:id="rId18"/>
    <p:sldId id="294" r:id="rId19"/>
    <p:sldId id="295" r:id="rId20"/>
    <p:sldId id="273" r:id="rId21"/>
    <p:sldId id="304" r:id="rId22"/>
    <p:sldId id="276" r:id="rId23"/>
    <p:sldId id="282" r:id="rId24"/>
    <p:sldId id="302" r:id="rId25"/>
    <p:sldId id="283" r:id="rId26"/>
    <p:sldId id="305" r:id="rId27"/>
  </p:sldIdLst>
  <p:sldSz cx="9144000" cy="6858000" type="screen4x3"/>
  <p:notesSz cx="6781800" cy="9912350"/>
  <p:defaultTextStyle>
    <a:defPPr>
      <a:defRPr lang="en-US"/>
    </a:defPPr>
    <a:lvl1pPr algn="l" rtl="0" fontAlgn="base">
      <a:spcBef>
        <a:spcPct val="0"/>
      </a:spcBef>
      <a:spcAft>
        <a:spcPct val="0"/>
      </a:spcAft>
      <a:defRPr sz="2400" kern="1200">
        <a:solidFill>
          <a:schemeClr val="tx1"/>
        </a:solidFill>
        <a:latin typeface="News Gothic" pitchFamily="34" charset="0"/>
        <a:ea typeface="+mn-ea"/>
        <a:cs typeface="+mn-cs"/>
      </a:defRPr>
    </a:lvl1pPr>
    <a:lvl2pPr marL="457200" algn="l" rtl="0" fontAlgn="base">
      <a:spcBef>
        <a:spcPct val="0"/>
      </a:spcBef>
      <a:spcAft>
        <a:spcPct val="0"/>
      </a:spcAft>
      <a:defRPr sz="2400" kern="1200">
        <a:solidFill>
          <a:schemeClr val="tx1"/>
        </a:solidFill>
        <a:latin typeface="News Gothic" pitchFamily="34" charset="0"/>
        <a:ea typeface="+mn-ea"/>
        <a:cs typeface="+mn-cs"/>
      </a:defRPr>
    </a:lvl2pPr>
    <a:lvl3pPr marL="914400" algn="l" rtl="0" fontAlgn="base">
      <a:spcBef>
        <a:spcPct val="0"/>
      </a:spcBef>
      <a:spcAft>
        <a:spcPct val="0"/>
      </a:spcAft>
      <a:defRPr sz="2400" kern="1200">
        <a:solidFill>
          <a:schemeClr val="tx1"/>
        </a:solidFill>
        <a:latin typeface="News Gothic" pitchFamily="34" charset="0"/>
        <a:ea typeface="+mn-ea"/>
        <a:cs typeface="+mn-cs"/>
      </a:defRPr>
    </a:lvl3pPr>
    <a:lvl4pPr marL="1371600" algn="l" rtl="0" fontAlgn="base">
      <a:spcBef>
        <a:spcPct val="0"/>
      </a:spcBef>
      <a:spcAft>
        <a:spcPct val="0"/>
      </a:spcAft>
      <a:defRPr sz="2400" kern="1200">
        <a:solidFill>
          <a:schemeClr val="tx1"/>
        </a:solidFill>
        <a:latin typeface="News Gothic" pitchFamily="34" charset="0"/>
        <a:ea typeface="+mn-ea"/>
        <a:cs typeface="+mn-cs"/>
      </a:defRPr>
    </a:lvl4pPr>
    <a:lvl5pPr marL="1828800" algn="l" rtl="0" fontAlgn="base">
      <a:spcBef>
        <a:spcPct val="0"/>
      </a:spcBef>
      <a:spcAft>
        <a:spcPct val="0"/>
      </a:spcAft>
      <a:defRPr sz="2400" kern="1200">
        <a:solidFill>
          <a:schemeClr val="tx1"/>
        </a:solidFill>
        <a:latin typeface="News Gothic" pitchFamily="34" charset="0"/>
        <a:ea typeface="+mn-ea"/>
        <a:cs typeface="+mn-cs"/>
      </a:defRPr>
    </a:lvl5pPr>
    <a:lvl6pPr marL="2286000" algn="l" defTabSz="914400" rtl="0" eaLnBrk="1" latinLnBrk="0" hangingPunct="1">
      <a:defRPr sz="2400" kern="1200">
        <a:solidFill>
          <a:schemeClr val="tx1"/>
        </a:solidFill>
        <a:latin typeface="News Gothic" pitchFamily="34" charset="0"/>
        <a:ea typeface="+mn-ea"/>
        <a:cs typeface="+mn-cs"/>
      </a:defRPr>
    </a:lvl6pPr>
    <a:lvl7pPr marL="2743200" algn="l" defTabSz="914400" rtl="0" eaLnBrk="1" latinLnBrk="0" hangingPunct="1">
      <a:defRPr sz="2400" kern="1200">
        <a:solidFill>
          <a:schemeClr val="tx1"/>
        </a:solidFill>
        <a:latin typeface="News Gothic" pitchFamily="34" charset="0"/>
        <a:ea typeface="+mn-ea"/>
        <a:cs typeface="+mn-cs"/>
      </a:defRPr>
    </a:lvl7pPr>
    <a:lvl8pPr marL="3200400" algn="l" defTabSz="914400" rtl="0" eaLnBrk="1" latinLnBrk="0" hangingPunct="1">
      <a:defRPr sz="2400" kern="1200">
        <a:solidFill>
          <a:schemeClr val="tx1"/>
        </a:solidFill>
        <a:latin typeface="News Gothic" pitchFamily="34" charset="0"/>
        <a:ea typeface="+mn-ea"/>
        <a:cs typeface="+mn-cs"/>
      </a:defRPr>
    </a:lvl8pPr>
    <a:lvl9pPr marL="3657600" algn="l" defTabSz="914400" rtl="0" eaLnBrk="1" latinLnBrk="0" hangingPunct="1">
      <a:defRPr sz="2400" kern="1200">
        <a:solidFill>
          <a:schemeClr val="tx1"/>
        </a:solidFill>
        <a:latin typeface="News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C78"/>
    <a:srgbClr val="81BA64"/>
    <a:srgbClr val="FFCC99"/>
    <a:srgbClr val="FFCC66"/>
    <a:srgbClr val="FFFF99"/>
    <a:srgbClr val="94FF40"/>
    <a:srgbClr val="E6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79" autoAdjust="0"/>
    <p:restoredTop sz="70818" autoAdjust="0"/>
  </p:normalViewPr>
  <p:slideViewPr>
    <p:cSldViewPr>
      <p:cViewPr varScale="1">
        <p:scale>
          <a:sx n="71" d="100"/>
          <a:sy n="71" d="100"/>
        </p:scale>
        <p:origin x="1229" y="53"/>
      </p:cViewPr>
      <p:guideLst>
        <p:guide orient="horz" pos="2160"/>
        <p:guide pos="2880"/>
      </p:guideLst>
    </p:cSldViewPr>
  </p:slideViewPr>
  <p:outlineViewPr>
    <p:cViewPr>
      <p:scale>
        <a:sx n="33" d="100"/>
        <a:sy n="33" d="100"/>
      </p:scale>
      <p:origin x="42" y="23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452438" y="463550"/>
            <a:ext cx="2787650" cy="463550"/>
          </a:xfrm>
          <a:prstGeom prst="rect">
            <a:avLst/>
          </a:prstGeom>
          <a:noFill/>
          <a:ln>
            <a:noFill/>
          </a:ln>
          <a:effectLst/>
          <a:extLst/>
        </p:spPr>
        <p:txBody>
          <a:bodyPr vert="horz" wrap="square" lIns="91754" tIns="45877" rIns="91754" bIns="45877" numCol="1" anchor="t" anchorCtr="0" compatLnSpc="1">
            <a:prstTxWarp prst="textNoShape">
              <a:avLst/>
            </a:prstTxWarp>
          </a:bodyPr>
          <a:lstStyle>
            <a:lvl1pPr algn="l" defTabSz="919163" eaLnBrk="0" hangingPunct="0">
              <a:spcBef>
                <a:spcPct val="0"/>
              </a:spcBef>
              <a:defRPr sz="1000"/>
            </a:lvl1pPr>
          </a:lstStyle>
          <a:p>
            <a:pPr>
              <a:defRPr/>
            </a:pPr>
            <a:endParaRPr lang="en-US"/>
          </a:p>
        </p:txBody>
      </p:sp>
      <p:sp>
        <p:nvSpPr>
          <p:cNvPr id="35843" name="Rectangle 3"/>
          <p:cNvSpPr>
            <a:spLocks noGrp="1" noChangeArrowheads="1"/>
          </p:cNvSpPr>
          <p:nvPr>
            <p:ph type="dt" sz="quarter" idx="1"/>
          </p:nvPr>
        </p:nvSpPr>
        <p:spPr bwMode="auto">
          <a:xfrm>
            <a:off x="3541713" y="463550"/>
            <a:ext cx="2938462" cy="463550"/>
          </a:xfrm>
          <a:prstGeom prst="rect">
            <a:avLst/>
          </a:prstGeom>
          <a:noFill/>
          <a:ln>
            <a:noFill/>
          </a:ln>
          <a:effectLst/>
          <a:extLst/>
        </p:spPr>
        <p:txBody>
          <a:bodyPr vert="horz" wrap="square" lIns="91754" tIns="45877" rIns="91754" bIns="45877" numCol="1" anchor="t" anchorCtr="0" compatLnSpc="1">
            <a:prstTxWarp prst="textNoShape">
              <a:avLst/>
            </a:prstTxWarp>
          </a:bodyPr>
          <a:lstStyle>
            <a:lvl1pPr algn="r" defTabSz="919163" eaLnBrk="0" hangingPunct="0">
              <a:spcBef>
                <a:spcPct val="0"/>
              </a:spcBef>
              <a:defRPr sz="1000"/>
            </a:lvl1pPr>
          </a:lstStyle>
          <a:p>
            <a:pPr>
              <a:defRPr/>
            </a:pPr>
            <a:fld id="{9790CAB9-67C3-4CB0-99C4-931E28C15A82}" type="datetime1">
              <a:rPr lang="en-US"/>
              <a:pPr>
                <a:defRPr/>
              </a:pPr>
              <a:t>2/7/2017</a:t>
            </a:fld>
            <a:endParaRPr lang="en-US"/>
          </a:p>
        </p:txBody>
      </p:sp>
      <p:sp>
        <p:nvSpPr>
          <p:cNvPr id="35844" name="Rectangle 4"/>
          <p:cNvSpPr>
            <a:spLocks noGrp="1" noChangeArrowheads="1"/>
          </p:cNvSpPr>
          <p:nvPr>
            <p:ph type="ftr" sz="quarter" idx="2"/>
          </p:nvPr>
        </p:nvSpPr>
        <p:spPr bwMode="auto">
          <a:xfrm>
            <a:off x="452438" y="8963025"/>
            <a:ext cx="2787650" cy="465138"/>
          </a:xfrm>
          <a:prstGeom prst="rect">
            <a:avLst/>
          </a:prstGeom>
          <a:noFill/>
          <a:ln>
            <a:noFill/>
          </a:ln>
          <a:effectLst/>
          <a:extLst/>
        </p:spPr>
        <p:txBody>
          <a:bodyPr vert="horz" wrap="square" lIns="91754" tIns="45877" rIns="91754" bIns="45877" numCol="1" anchor="b" anchorCtr="0" compatLnSpc="1">
            <a:prstTxWarp prst="textNoShape">
              <a:avLst/>
            </a:prstTxWarp>
          </a:bodyPr>
          <a:lstStyle>
            <a:lvl1pPr algn="l" defTabSz="919163" eaLnBrk="0" hangingPunct="0">
              <a:spcBef>
                <a:spcPct val="0"/>
              </a:spcBef>
              <a:defRPr sz="1000"/>
            </a:lvl1pPr>
          </a:lstStyle>
          <a:p>
            <a:pPr>
              <a:defRPr/>
            </a:pPr>
            <a:endParaRPr lang="en-US"/>
          </a:p>
        </p:txBody>
      </p:sp>
      <p:sp>
        <p:nvSpPr>
          <p:cNvPr id="35845" name="Rectangle 5"/>
          <p:cNvSpPr>
            <a:spLocks noGrp="1" noChangeArrowheads="1"/>
          </p:cNvSpPr>
          <p:nvPr>
            <p:ph type="sldNum" sz="quarter" idx="3"/>
          </p:nvPr>
        </p:nvSpPr>
        <p:spPr bwMode="auto">
          <a:xfrm>
            <a:off x="3541713" y="8963025"/>
            <a:ext cx="2762250" cy="465138"/>
          </a:xfrm>
          <a:prstGeom prst="rect">
            <a:avLst/>
          </a:prstGeom>
          <a:noFill/>
          <a:ln>
            <a:noFill/>
          </a:ln>
          <a:effectLst/>
          <a:extLst/>
        </p:spPr>
        <p:txBody>
          <a:bodyPr vert="horz" wrap="square" lIns="91754" tIns="45877" rIns="91754" bIns="45877" numCol="1" anchor="b" anchorCtr="0" compatLnSpc="1">
            <a:prstTxWarp prst="textNoShape">
              <a:avLst/>
            </a:prstTxWarp>
          </a:bodyPr>
          <a:lstStyle>
            <a:lvl1pPr algn="r" defTabSz="919163" eaLnBrk="0" hangingPunct="0">
              <a:spcBef>
                <a:spcPct val="0"/>
              </a:spcBef>
              <a:defRPr sz="1000"/>
            </a:lvl1pPr>
          </a:lstStyle>
          <a:p>
            <a:pPr>
              <a:defRPr/>
            </a:pPr>
            <a:fld id="{E54C7DAD-2DA2-441B-B981-98A7308FB5F6}" type="slidenum">
              <a:rPr lang="en-US"/>
              <a:pPr>
                <a:defRPr/>
              </a:pPr>
              <a:t>‹nr.›</a:t>
            </a:fld>
            <a:endParaRPr lang="en-US"/>
          </a:p>
        </p:txBody>
      </p:sp>
    </p:spTree>
    <p:extLst>
      <p:ext uri="{BB962C8B-B14F-4D97-AF65-F5344CB8AC3E}">
        <p14:creationId xmlns:p14="http://schemas.microsoft.com/office/powerpoint/2010/main" val="156036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08000" y="339725"/>
            <a:ext cx="2882900" cy="244475"/>
          </a:xfrm>
          <a:prstGeom prst="rect">
            <a:avLst/>
          </a:prstGeom>
          <a:noFill/>
          <a:ln>
            <a:noFill/>
          </a:ln>
          <a:effectLst/>
          <a:extLst/>
        </p:spPr>
        <p:txBody>
          <a:bodyPr vert="horz" wrap="square" lIns="91754" tIns="45877" rIns="91754" bIns="45877" numCol="1" anchor="t" anchorCtr="0" compatLnSpc="1">
            <a:prstTxWarp prst="textNoShape">
              <a:avLst/>
            </a:prstTxWarp>
            <a:spAutoFit/>
          </a:bodyPr>
          <a:lstStyle>
            <a:lvl1pPr algn="l" defTabSz="919163" eaLnBrk="0" hangingPunct="0">
              <a:spcBef>
                <a:spcPct val="50000"/>
              </a:spcBef>
              <a:defRPr sz="1000"/>
            </a:lvl1pPr>
          </a:lstStyle>
          <a:p>
            <a:pPr>
              <a:defRPr/>
            </a:pPr>
            <a:endParaRPr lang="en-GB"/>
          </a:p>
        </p:txBody>
      </p:sp>
      <p:sp>
        <p:nvSpPr>
          <p:cNvPr id="43011" name="Rectangle 3"/>
          <p:cNvSpPr>
            <a:spLocks noGrp="1" noChangeArrowheads="1"/>
          </p:cNvSpPr>
          <p:nvPr>
            <p:ph type="dt" idx="1"/>
          </p:nvPr>
        </p:nvSpPr>
        <p:spPr bwMode="auto">
          <a:xfrm>
            <a:off x="3390900" y="339725"/>
            <a:ext cx="2916238" cy="244475"/>
          </a:xfrm>
          <a:prstGeom prst="rect">
            <a:avLst/>
          </a:prstGeom>
          <a:noFill/>
          <a:ln>
            <a:noFill/>
          </a:ln>
          <a:effectLst/>
          <a:extLst/>
        </p:spPr>
        <p:txBody>
          <a:bodyPr vert="horz" wrap="square" lIns="91754" tIns="45877" rIns="91754" bIns="45877" numCol="1" anchor="t" anchorCtr="0" compatLnSpc="1">
            <a:prstTxWarp prst="textNoShape">
              <a:avLst/>
            </a:prstTxWarp>
            <a:spAutoFit/>
          </a:bodyPr>
          <a:lstStyle>
            <a:lvl1pPr algn="r" defTabSz="919163" eaLnBrk="0" hangingPunct="0">
              <a:spcBef>
                <a:spcPct val="50000"/>
              </a:spcBef>
              <a:defRPr sz="1000"/>
            </a:lvl1pPr>
          </a:lstStyle>
          <a:p>
            <a:pPr>
              <a:defRPr/>
            </a:pPr>
            <a:fld id="{16B5D73E-3507-4092-8354-385829D30F65}" type="datetime1">
              <a:rPr lang="en-GB"/>
              <a:pPr>
                <a:defRPr/>
              </a:pPr>
              <a:t>07/02/2017</a:t>
            </a:fld>
            <a:endParaRPr lang="en-GB"/>
          </a:p>
        </p:txBody>
      </p:sp>
      <p:sp>
        <p:nvSpPr>
          <p:cNvPr id="21508" name="Rectangle 4"/>
          <p:cNvSpPr>
            <a:spLocks noGrp="1" noRot="1" noChangeAspect="1" noChangeArrowheads="1" noTextEdit="1"/>
          </p:cNvSpPr>
          <p:nvPr>
            <p:ph type="sldImg" idx="2"/>
          </p:nvPr>
        </p:nvSpPr>
        <p:spPr bwMode="auto">
          <a:xfrm>
            <a:off x="919163" y="773113"/>
            <a:ext cx="4945062" cy="37084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03288" y="4713288"/>
            <a:ext cx="4975225" cy="4637087"/>
          </a:xfrm>
          <a:prstGeom prst="rect">
            <a:avLst/>
          </a:prstGeom>
          <a:noFill/>
          <a:ln>
            <a:noFill/>
          </a:ln>
          <a:effectLst/>
          <a:extLst/>
        </p:spPr>
        <p:txBody>
          <a:bodyPr vert="horz" wrap="square" lIns="91754" tIns="45877" rIns="91754" bIns="45877" numCol="1" anchor="t" anchorCtr="0" compatLnSpc="1">
            <a:prstTxWarp prst="textNoShape">
              <a:avLst/>
            </a:prstTxWarp>
          </a:bodyPr>
          <a:lstStyle/>
          <a:p>
            <a:pPr lvl="0"/>
            <a:r>
              <a:rPr lang="nl-NL" noProof="1" smtClean="0"/>
              <a:t>Click to edit Master text styles</a:t>
            </a:r>
          </a:p>
          <a:p>
            <a:pPr lvl="1"/>
            <a:r>
              <a:rPr lang="nl-NL" noProof="1" smtClean="0"/>
              <a:t>Second level</a:t>
            </a:r>
          </a:p>
          <a:p>
            <a:pPr lvl="2"/>
            <a:r>
              <a:rPr lang="nl-NL" noProof="1" smtClean="0"/>
              <a:t>Third level</a:t>
            </a:r>
          </a:p>
          <a:p>
            <a:pPr lvl="3"/>
            <a:r>
              <a:rPr lang="nl-NL" noProof="1" smtClean="0"/>
              <a:t>Fourth level</a:t>
            </a:r>
          </a:p>
          <a:p>
            <a:pPr lvl="4"/>
            <a:r>
              <a:rPr lang="nl-NL" noProof="1" smtClean="0"/>
              <a:t>Fifth level</a:t>
            </a:r>
          </a:p>
        </p:txBody>
      </p:sp>
      <p:sp>
        <p:nvSpPr>
          <p:cNvPr id="43014" name="Rectangle 6"/>
          <p:cNvSpPr>
            <a:spLocks noGrp="1" noChangeArrowheads="1"/>
          </p:cNvSpPr>
          <p:nvPr>
            <p:ph type="ftr" sz="quarter" idx="4"/>
          </p:nvPr>
        </p:nvSpPr>
        <p:spPr bwMode="auto">
          <a:xfrm>
            <a:off x="508000" y="9305925"/>
            <a:ext cx="2882900" cy="244475"/>
          </a:xfrm>
          <a:prstGeom prst="rect">
            <a:avLst/>
          </a:prstGeom>
          <a:noFill/>
          <a:ln>
            <a:noFill/>
          </a:ln>
          <a:effectLst/>
          <a:extLst/>
        </p:spPr>
        <p:txBody>
          <a:bodyPr vert="horz" wrap="square" lIns="91754" tIns="45877" rIns="91754" bIns="45877" numCol="1" anchor="b" anchorCtr="0" compatLnSpc="1">
            <a:prstTxWarp prst="textNoShape">
              <a:avLst/>
            </a:prstTxWarp>
            <a:spAutoFit/>
          </a:bodyPr>
          <a:lstStyle>
            <a:lvl1pPr algn="l" defTabSz="919163" eaLnBrk="0" hangingPunct="0">
              <a:spcBef>
                <a:spcPct val="50000"/>
              </a:spcBef>
              <a:defRPr sz="1000"/>
            </a:lvl1pPr>
          </a:lstStyle>
          <a:p>
            <a:pPr>
              <a:defRPr/>
            </a:pPr>
            <a:endParaRPr lang="en-GB"/>
          </a:p>
        </p:txBody>
      </p:sp>
      <p:sp>
        <p:nvSpPr>
          <p:cNvPr id="43015" name="Rectangle 7"/>
          <p:cNvSpPr>
            <a:spLocks noGrp="1" noChangeArrowheads="1"/>
          </p:cNvSpPr>
          <p:nvPr>
            <p:ph type="sldNum" sz="quarter" idx="5"/>
          </p:nvPr>
        </p:nvSpPr>
        <p:spPr bwMode="auto">
          <a:xfrm>
            <a:off x="3390900" y="9305925"/>
            <a:ext cx="2916238" cy="244475"/>
          </a:xfrm>
          <a:prstGeom prst="rect">
            <a:avLst/>
          </a:prstGeom>
          <a:noFill/>
          <a:ln>
            <a:noFill/>
          </a:ln>
          <a:effectLst/>
          <a:extLst/>
        </p:spPr>
        <p:txBody>
          <a:bodyPr vert="horz" wrap="square" lIns="91754" tIns="45877" rIns="91754" bIns="45877" numCol="1" anchor="b" anchorCtr="0" compatLnSpc="1">
            <a:prstTxWarp prst="textNoShape">
              <a:avLst/>
            </a:prstTxWarp>
            <a:spAutoFit/>
          </a:bodyPr>
          <a:lstStyle>
            <a:lvl1pPr algn="r" defTabSz="919163" eaLnBrk="0" hangingPunct="0">
              <a:spcBef>
                <a:spcPct val="50000"/>
              </a:spcBef>
              <a:defRPr sz="1000"/>
            </a:lvl1pPr>
          </a:lstStyle>
          <a:p>
            <a:pPr>
              <a:defRPr/>
            </a:pPr>
            <a:fld id="{D165275C-EB53-4B89-99E6-12276D27098B}" type="slidenum">
              <a:rPr lang="en-GB"/>
              <a:pPr>
                <a:defRPr/>
              </a:pPr>
              <a:t>‹nr.›</a:t>
            </a:fld>
            <a:endParaRPr lang="en-GB"/>
          </a:p>
        </p:txBody>
      </p:sp>
    </p:spTree>
    <p:extLst>
      <p:ext uri="{BB962C8B-B14F-4D97-AF65-F5344CB8AC3E}">
        <p14:creationId xmlns:p14="http://schemas.microsoft.com/office/powerpoint/2010/main" val="253140863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News Gothic"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News Gothic"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News Gothic"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News Gothic"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News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l.wikipedia.org/wiki/Galileo_(navigatiesystee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ln w="12700">
            <a:miter lim="800000"/>
            <a:headEnd/>
            <a:tailEnd/>
          </a:ln>
        </p:spPr>
        <p:txBody>
          <a:bodyPr/>
          <a:lstStyle/>
          <a:p>
            <a:fld id="{748141DB-F04C-4383-A0AA-91A073C5250F}" type="datetime1">
              <a:rPr lang="en-GB" smtClean="0"/>
              <a:pPr/>
              <a:t>07/02/2017</a:t>
            </a:fld>
            <a:endParaRPr lang="en-GB" smtClean="0"/>
          </a:p>
        </p:txBody>
      </p:sp>
      <p:sp>
        <p:nvSpPr>
          <p:cNvPr id="22531" name="Rectangle 7"/>
          <p:cNvSpPr>
            <a:spLocks noGrp="1" noChangeArrowheads="1"/>
          </p:cNvSpPr>
          <p:nvPr>
            <p:ph type="sldNum" sz="quarter" idx="5"/>
          </p:nvPr>
        </p:nvSpPr>
        <p:spPr>
          <a:noFill/>
          <a:ln w="12700">
            <a:miter lim="800000"/>
            <a:headEnd/>
            <a:tailEnd/>
          </a:ln>
        </p:spPr>
        <p:txBody>
          <a:bodyPr/>
          <a:lstStyle/>
          <a:p>
            <a:fld id="{80AD9693-74F8-4ABC-83CA-7F9A07973226}" type="slidenum">
              <a:rPr lang="en-GB" smtClean="0"/>
              <a:pPr/>
              <a:t>1</a:t>
            </a:fld>
            <a:endParaRPr lang="en-GB" smtClean="0"/>
          </a:p>
        </p:txBody>
      </p:sp>
      <p:sp>
        <p:nvSpPr>
          <p:cNvPr id="22532" name="Rectangle 1026"/>
          <p:cNvSpPr>
            <a:spLocks noGrp="1" noRot="1" noChangeAspect="1" noChangeArrowheads="1" noTextEdit="1"/>
          </p:cNvSpPr>
          <p:nvPr>
            <p:ph type="sldImg"/>
          </p:nvPr>
        </p:nvSpPr>
        <p:spPr>
          <a:ln/>
        </p:spPr>
      </p:sp>
      <p:sp>
        <p:nvSpPr>
          <p:cNvPr id="22533" name="Rectangle 1027"/>
          <p:cNvSpPr>
            <a:spLocks noGrp="1" noChangeArrowheads="1"/>
          </p:cNvSpPr>
          <p:nvPr>
            <p:ph type="body" idx="1"/>
          </p:nvPr>
        </p:nvSpPr>
        <p:spPr>
          <a:noFill/>
        </p:spPr>
        <p:txBody>
          <a:bodyPr/>
          <a:lstStyle/>
          <a:p>
            <a:r>
              <a:rPr lang="nl-NL" noProof="0" dirty="0" smtClean="0"/>
              <a:t>Deze presentatie geeft een introductie</a:t>
            </a:r>
            <a:r>
              <a:rPr lang="nl-NL" baseline="0" noProof="0" dirty="0" smtClean="0"/>
              <a:t> over GPS plaatsbepaling.</a:t>
            </a:r>
          </a:p>
          <a:p>
            <a:r>
              <a:rPr lang="nl-NL" baseline="0" noProof="0" dirty="0" smtClean="0"/>
              <a:t>De principes van de techniek en toepassing ten behoeve van toepassing in de landbouw worden op eenvoudige wijze uitgelegd.</a:t>
            </a:r>
          </a:p>
          <a:p>
            <a:r>
              <a:rPr lang="nl-NL" baseline="0" noProof="0" dirty="0" smtClean="0"/>
              <a:t>De lesstof in ontwikkeld voor cursisten in het middelbaar en hoger landbouwonderwijs, MBO-niveau 3 en 4 en HBO.</a:t>
            </a:r>
          </a:p>
          <a:p>
            <a:r>
              <a:rPr lang="nl-NL" baseline="0" noProof="0" dirty="0" smtClean="0"/>
              <a:t>De presentatie is bedoeld als voorbereiding op een praktijkmodule waarbij de cursisten met handheld GPS ontvangers leren werken.</a:t>
            </a:r>
          </a:p>
          <a:p>
            <a:r>
              <a:rPr lang="nl-NL" baseline="0" noProof="0" dirty="0" smtClean="0"/>
              <a:t>Dit materiaal is ontwikkeld door WUR – PPO </a:t>
            </a:r>
            <a:r>
              <a:rPr lang="nl-NL" baseline="0" noProof="0" dirty="0" err="1" smtClean="0"/>
              <a:t>agv</a:t>
            </a:r>
            <a:r>
              <a:rPr lang="nl-NL" baseline="0" noProof="0" dirty="0" smtClean="0"/>
              <a:t> in het kader van WURKS project ontwikkeling praktijkmodules over precisie landbouw. </a:t>
            </a:r>
            <a:endParaRPr lang="nl-NL" noProof="0" dirty="0" smtClean="0"/>
          </a:p>
        </p:txBody>
      </p:sp>
    </p:spTree>
    <p:extLst>
      <p:ext uri="{BB962C8B-B14F-4D97-AF65-F5344CB8AC3E}">
        <p14:creationId xmlns:p14="http://schemas.microsoft.com/office/powerpoint/2010/main" val="222474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Met GPS </a:t>
            </a:r>
            <a:r>
              <a:rPr lang="en-GB" dirty="0" err="1" smtClean="0"/>
              <a:t>plaatsbepaling</a:t>
            </a:r>
            <a:r>
              <a:rPr lang="en-GB" dirty="0" smtClean="0"/>
              <a:t> </a:t>
            </a:r>
            <a:r>
              <a:rPr lang="en-GB" dirty="0" err="1" smtClean="0"/>
              <a:t>kunnen</a:t>
            </a:r>
            <a:r>
              <a:rPr lang="en-GB" baseline="0" dirty="0" smtClean="0"/>
              <a:t> </a:t>
            </a:r>
            <a:r>
              <a:rPr lang="en-GB" baseline="0" dirty="0" err="1" smtClean="0"/>
              <a:t>lengte</a:t>
            </a:r>
            <a:r>
              <a:rPr lang="en-GB" baseline="0" dirty="0" smtClean="0"/>
              <a:t>- en </a:t>
            </a:r>
            <a:r>
              <a:rPr lang="en-GB" baseline="0" dirty="0" err="1" smtClean="0"/>
              <a:t>hoogtemetingen</a:t>
            </a:r>
            <a:r>
              <a:rPr lang="en-GB" baseline="0" dirty="0" smtClean="0"/>
              <a:t> </a:t>
            </a:r>
            <a:r>
              <a:rPr lang="en-GB" baseline="0" dirty="0" err="1" smtClean="0"/>
              <a:t>worden</a:t>
            </a:r>
            <a:r>
              <a:rPr lang="en-GB" baseline="0" dirty="0" smtClean="0"/>
              <a:t> </a:t>
            </a:r>
            <a:r>
              <a:rPr lang="en-GB" baseline="0" dirty="0" err="1" smtClean="0"/>
              <a:t>gedaan</a:t>
            </a:r>
            <a:r>
              <a:rPr lang="en-GB" baseline="0" dirty="0" smtClean="0"/>
              <a:t>. Het </a:t>
            </a:r>
            <a:r>
              <a:rPr lang="en-GB" baseline="0" dirty="0" err="1" smtClean="0"/>
              <a:t>traditionele</a:t>
            </a:r>
            <a:r>
              <a:rPr lang="en-GB" baseline="0" dirty="0" smtClean="0"/>
              <a:t> </a:t>
            </a:r>
            <a:r>
              <a:rPr lang="en-GB" baseline="0" dirty="0" err="1" smtClean="0"/>
              <a:t>landmeetwerk</a:t>
            </a:r>
            <a:r>
              <a:rPr lang="en-GB" baseline="0" dirty="0" smtClean="0"/>
              <a:t> met </a:t>
            </a:r>
            <a:r>
              <a:rPr lang="en-GB" baseline="0" dirty="0" err="1" smtClean="0"/>
              <a:t>meetlinten</a:t>
            </a:r>
            <a:r>
              <a:rPr lang="en-GB" baseline="0" dirty="0" smtClean="0"/>
              <a:t>, </a:t>
            </a:r>
            <a:r>
              <a:rPr lang="en-GB" baseline="0" dirty="0" err="1" smtClean="0"/>
              <a:t>waterpastoestellen</a:t>
            </a:r>
            <a:r>
              <a:rPr lang="en-GB" baseline="0" dirty="0" smtClean="0"/>
              <a:t> en </a:t>
            </a:r>
            <a:r>
              <a:rPr lang="en-GB" baseline="0" dirty="0" err="1" smtClean="0"/>
              <a:t>theodolieten</a:t>
            </a:r>
            <a:r>
              <a:rPr lang="en-GB" baseline="0" dirty="0" smtClean="0"/>
              <a:t> </a:t>
            </a:r>
            <a:r>
              <a:rPr lang="en-GB" baseline="0" dirty="0" err="1" smtClean="0"/>
              <a:t>worden</a:t>
            </a:r>
            <a:r>
              <a:rPr lang="en-GB" baseline="0" dirty="0" smtClean="0"/>
              <a:t> nu met </a:t>
            </a:r>
            <a:r>
              <a:rPr lang="en-GB" baseline="0" dirty="0" err="1" smtClean="0"/>
              <a:t>nauwleurige</a:t>
            </a:r>
            <a:r>
              <a:rPr lang="en-GB" baseline="0" dirty="0" smtClean="0"/>
              <a:t> GPS </a:t>
            </a:r>
            <a:r>
              <a:rPr lang="en-GB" baseline="0" dirty="0" err="1" smtClean="0"/>
              <a:t>ontvangers</a:t>
            </a:r>
            <a:r>
              <a:rPr lang="en-GB" baseline="0" dirty="0" smtClean="0"/>
              <a:t> </a:t>
            </a:r>
            <a:r>
              <a:rPr lang="en-GB" baseline="0" dirty="0" err="1" smtClean="0"/>
              <a:t>gedaan</a:t>
            </a:r>
            <a:r>
              <a:rPr lang="en-GB" baseline="0" dirty="0" smtClean="0"/>
              <a:t>. </a:t>
            </a:r>
          </a:p>
          <a:p>
            <a:r>
              <a:rPr lang="en-GB" baseline="0" dirty="0" smtClean="0"/>
              <a:t>GPS </a:t>
            </a:r>
            <a:r>
              <a:rPr lang="en-GB" baseline="0" dirty="0" err="1" smtClean="0"/>
              <a:t>plaatsbepaling</a:t>
            </a:r>
            <a:r>
              <a:rPr lang="en-GB" baseline="0" dirty="0" smtClean="0"/>
              <a:t> is </a:t>
            </a:r>
            <a:r>
              <a:rPr lang="en-GB" baseline="0" dirty="0" err="1" smtClean="0"/>
              <a:t>bovendien</a:t>
            </a:r>
            <a:r>
              <a:rPr lang="en-GB" baseline="0" dirty="0" smtClean="0"/>
              <a:t> </a:t>
            </a:r>
            <a:r>
              <a:rPr lang="en-GB" baseline="0" dirty="0" err="1" smtClean="0"/>
              <a:t>zeer</a:t>
            </a:r>
            <a:r>
              <a:rPr lang="en-GB" baseline="0" dirty="0" smtClean="0"/>
              <a:t> </a:t>
            </a:r>
            <a:r>
              <a:rPr lang="en-GB" baseline="0" dirty="0" err="1" smtClean="0"/>
              <a:t>snel</a:t>
            </a:r>
            <a:r>
              <a:rPr lang="en-GB" baseline="0" dirty="0" smtClean="0"/>
              <a:t>. De processor en software in de </a:t>
            </a:r>
            <a:r>
              <a:rPr lang="en-GB" baseline="0" dirty="0" err="1" smtClean="0"/>
              <a:t>ontvangers</a:t>
            </a:r>
            <a:r>
              <a:rPr lang="en-GB" baseline="0" dirty="0" smtClean="0"/>
              <a:t> </a:t>
            </a:r>
            <a:r>
              <a:rPr lang="en-GB" baseline="0" dirty="0" err="1" smtClean="0"/>
              <a:t>zorgt</a:t>
            </a:r>
            <a:r>
              <a:rPr lang="en-GB" baseline="0" dirty="0" smtClean="0"/>
              <a:t> </a:t>
            </a:r>
            <a:r>
              <a:rPr lang="en-GB" baseline="0" dirty="0" err="1" smtClean="0"/>
              <a:t>ervoor</a:t>
            </a:r>
            <a:r>
              <a:rPr lang="en-GB" baseline="0" dirty="0" smtClean="0"/>
              <a:t> </a:t>
            </a:r>
            <a:r>
              <a:rPr lang="en-GB" baseline="0" dirty="0" err="1" smtClean="0"/>
              <a:t>dat</a:t>
            </a:r>
            <a:r>
              <a:rPr lang="en-GB" baseline="0" dirty="0" smtClean="0"/>
              <a:t> we op elk moment de </a:t>
            </a:r>
            <a:r>
              <a:rPr lang="en-GB" baseline="0" dirty="0" err="1" smtClean="0"/>
              <a:t>plaats</a:t>
            </a:r>
            <a:r>
              <a:rPr lang="en-GB" baseline="0" dirty="0" smtClean="0"/>
              <a:t> en </a:t>
            </a:r>
            <a:r>
              <a:rPr lang="en-GB" baseline="0" dirty="0" err="1" smtClean="0"/>
              <a:t>hoogte</a:t>
            </a:r>
            <a:r>
              <a:rPr lang="en-GB" baseline="0" dirty="0" smtClean="0"/>
              <a:t> </a:t>
            </a:r>
            <a:r>
              <a:rPr lang="en-GB" baseline="0" dirty="0" err="1" smtClean="0"/>
              <a:t>kunnen</a:t>
            </a:r>
            <a:r>
              <a:rPr lang="en-GB" baseline="0" dirty="0" smtClean="0"/>
              <a:t> </a:t>
            </a:r>
            <a:r>
              <a:rPr lang="en-GB" baseline="0" dirty="0" err="1" smtClean="0"/>
              <a:t>bepalen</a:t>
            </a:r>
            <a:r>
              <a:rPr lang="en-GB" baseline="0" dirty="0" smtClean="0"/>
              <a:t>, </a:t>
            </a:r>
            <a:r>
              <a:rPr lang="en-GB" baseline="0" dirty="0" err="1" smtClean="0"/>
              <a:t>als</a:t>
            </a:r>
            <a:r>
              <a:rPr lang="en-GB" baseline="0" dirty="0" smtClean="0"/>
              <a:t> van </a:t>
            </a:r>
            <a:r>
              <a:rPr lang="en-GB" baseline="0" dirty="0" err="1" smtClean="0"/>
              <a:t>voldoende</a:t>
            </a:r>
            <a:r>
              <a:rPr lang="en-GB" baseline="0" dirty="0" smtClean="0"/>
              <a:t> </a:t>
            </a:r>
            <a:r>
              <a:rPr lang="en-GB" baseline="0" dirty="0" err="1" smtClean="0"/>
              <a:t>satellieten</a:t>
            </a:r>
            <a:r>
              <a:rPr lang="en-GB" baseline="0" dirty="0" smtClean="0"/>
              <a:t> </a:t>
            </a:r>
            <a:r>
              <a:rPr lang="en-GB" baseline="0" dirty="0" err="1" smtClean="0"/>
              <a:t>signalen</a:t>
            </a:r>
            <a:r>
              <a:rPr lang="en-GB" baseline="0" dirty="0" smtClean="0"/>
              <a:t> </a:t>
            </a:r>
            <a:r>
              <a:rPr lang="en-GB" baseline="0" dirty="0" err="1" smtClean="0"/>
              <a:t>kunnen</a:t>
            </a:r>
            <a:r>
              <a:rPr lang="en-GB" baseline="0" dirty="0" smtClean="0"/>
              <a:t>  </a:t>
            </a:r>
            <a:r>
              <a:rPr lang="en-GB" baseline="0" dirty="0" err="1" smtClean="0"/>
              <a:t>worden</a:t>
            </a:r>
            <a:r>
              <a:rPr lang="en-GB" baseline="0" dirty="0" smtClean="0"/>
              <a:t> </a:t>
            </a:r>
            <a:r>
              <a:rPr lang="en-GB" baseline="0" dirty="0" err="1" smtClean="0"/>
              <a:t>ontvangen</a:t>
            </a:r>
            <a:r>
              <a:rPr lang="en-GB" baseline="0" dirty="0" smtClean="0"/>
              <a:t>.</a:t>
            </a:r>
          </a:p>
          <a:p>
            <a:r>
              <a:rPr lang="en-GB" baseline="0" dirty="0" err="1" smtClean="0"/>
              <a:t>Behalve</a:t>
            </a:r>
            <a:r>
              <a:rPr lang="en-GB" baseline="0" dirty="0" smtClean="0"/>
              <a:t> </a:t>
            </a:r>
            <a:r>
              <a:rPr lang="en-GB" baseline="0" dirty="0" err="1" smtClean="0"/>
              <a:t>voor</a:t>
            </a:r>
            <a:r>
              <a:rPr lang="en-GB" baseline="0" dirty="0" smtClean="0"/>
              <a:t> </a:t>
            </a:r>
            <a:r>
              <a:rPr lang="en-GB" baseline="0" dirty="0" err="1" smtClean="0"/>
              <a:t>navigatie</a:t>
            </a:r>
            <a:r>
              <a:rPr lang="en-GB" baseline="0" dirty="0" smtClean="0"/>
              <a:t> in auto, </a:t>
            </a:r>
            <a:r>
              <a:rPr lang="en-GB" baseline="0" dirty="0" err="1" smtClean="0"/>
              <a:t>fiets</a:t>
            </a:r>
            <a:r>
              <a:rPr lang="en-GB" baseline="0" dirty="0" smtClean="0"/>
              <a:t> en </a:t>
            </a:r>
            <a:r>
              <a:rPr lang="en-GB" baseline="0" dirty="0" err="1" smtClean="0"/>
              <a:t>wandelen</a:t>
            </a:r>
            <a:r>
              <a:rPr lang="en-GB" baseline="0" dirty="0" smtClean="0"/>
              <a:t>, </a:t>
            </a:r>
            <a:r>
              <a:rPr lang="en-GB" baseline="0" dirty="0" err="1" smtClean="0"/>
              <a:t>wordt</a:t>
            </a:r>
            <a:r>
              <a:rPr lang="en-GB" baseline="0" dirty="0" smtClean="0"/>
              <a:t> het </a:t>
            </a:r>
            <a:r>
              <a:rPr lang="en-GB" baseline="0" dirty="0" err="1" smtClean="0"/>
              <a:t>ook</a:t>
            </a:r>
            <a:r>
              <a:rPr lang="en-GB" baseline="0" dirty="0" smtClean="0"/>
              <a:t> </a:t>
            </a:r>
            <a:r>
              <a:rPr lang="en-GB" baseline="0" dirty="0" err="1" smtClean="0"/>
              <a:t>toegepast</a:t>
            </a:r>
            <a:r>
              <a:rPr lang="en-GB" baseline="0" dirty="0" smtClean="0"/>
              <a:t> </a:t>
            </a:r>
            <a:r>
              <a:rPr lang="en-GB" baseline="0" dirty="0" err="1" smtClean="0"/>
              <a:t>bij</a:t>
            </a:r>
            <a:r>
              <a:rPr lang="en-GB" baseline="0" dirty="0" smtClean="0"/>
              <a:t> </a:t>
            </a:r>
            <a:r>
              <a:rPr lang="en-GB" baseline="0" dirty="0" err="1" smtClean="0"/>
              <a:t>grandverzet</a:t>
            </a:r>
            <a:r>
              <a:rPr lang="en-GB" baseline="0" dirty="0" smtClean="0"/>
              <a:t>, de </a:t>
            </a:r>
            <a:r>
              <a:rPr lang="en-GB" baseline="0" dirty="0" err="1" smtClean="0"/>
              <a:t>aanleg</a:t>
            </a:r>
            <a:r>
              <a:rPr lang="en-GB" baseline="0" dirty="0" smtClean="0"/>
              <a:t> van </a:t>
            </a:r>
            <a:r>
              <a:rPr lang="en-GB" baseline="0" dirty="0" err="1" smtClean="0"/>
              <a:t>wegen</a:t>
            </a:r>
            <a:r>
              <a:rPr lang="en-GB" baseline="0" dirty="0" smtClean="0"/>
              <a:t>, het </a:t>
            </a:r>
            <a:r>
              <a:rPr lang="en-GB" baseline="0" dirty="0" err="1" smtClean="0"/>
              <a:t>maken</a:t>
            </a:r>
            <a:r>
              <a:rPr lang="en-GB" baseline="0" dirty="0" smtClean="0"/>
              <a:t> van </a:t>
            </a:r>
            <a:r>
              <a:rPr lang="en-GB" baseline="0" dirty="0" err="1" smtClean="0"/>
              <a:t>dijken</a:t>
            </a:r>
            <a:r>
              <a:rPr lang="en-GB" baseline="0" dirty="0" smtClean="0"/>
              <a:t> etc. </a:t>
            </a:r>
          </a:p>
          <a:p>
            <a:r>
              <a:rPr lang="en-GB" baseline="0" dirty="0" err="1" smtClean="0"/>
              <a:t>Voor</a:t>
            </a:r>
            <a:r>
              <a:rPr lang="en-GB" baseline="0" dirty="0" smtClean="0"/>
              <a:t> het </a:t>
            </a:r>
            <a:r>
              <a:rPr lang="en-GB" baseline="0" dirty="0" err="1" smtClean="0"/>
              <a:t>opmeten</a:t>
            </a:r>
            <a:r>
              <a:rPr lang="en-GB" baseline="0" dirty="0" smtClean="0"/>
              <a:t> van </a:t>
            </a:r>
            <a:r>
              <a:rPr lang="en-GB" baseline="0" dirty="0" err="1" smtClean="0"/>
              <a:t>landschaps</a:t>
            </a:r>
            <a:r>
              <a:rPr lang="en-GB" baseline="0" dirty="0" smtClean="0"/>
              <a:t> </a:t>
            </a:r>
            <a:r>
              <a:rPr lang="en-GB" baseline="0" dirty="0" err="1" smtClean="0"/>
              <a:t>elementen</a:t>
            </a:r>
            <a:r>
              <a:rPr lang="en-GB" baseline="0" dirty="0" smtClean="0"/>
              <a:t> </a:t>
            </a:r>
            <a:r>
              <a:rPr lang="en-GB" baseline="0" dirty="0" err="1" smtClean="0"/>
              <a:t>voor</a:t>
            </a:r>
            <a:r>
              <a:rPr lang="en-GB" baseline="0" dirty="0" smtClean="0"/>
              <a:t> </a:t>
            </a:r>
            <a:r>
              <a:rPr lang="en-GB" baseline="0" dirty="0" err="1" smtClean="0"/>
              <a:t>allerlei</a:t>
            </a:r>
            <a:r>
              <a:rPr lang="en-GB" baseline="0" dirty="0" smtClean="0"/>
              <a:t> </a:t>
            </a:r>
            <a:r>
              <a:rPr lang="en-GB" baseline="0" dirty="0" err="1" smtClean="0"/>
              <a:t>kaarten</a:t>
            </a:r>
            <a:r>
              <a:rPr lang="en-GB" baseline="0" dirty="0" smtClean="0"/>
              <a:t>, </a:t>
            </a:r>
            <a:r>
              <a:rPr lang="en-GB" baseline="0" dirty="0" err="1" smtClean="0"/>
              <a:t>denk</a:t>
            </a:r>
            <a:r>
              <a:rPr lang="en-GB" baseline="0" dirty="0" smtClean="0"/>
              <a:t> </a:t>
            </a:r>
            <a:r>
              <a:rPr lang="en-GB" baseline="0" dirty="0" err="1" smtClean="0"/>
              <a:t>aan</a:t>
            </a:r>
            <a:r>
              <a:rPr lang="en-GB" baseline="0" dirty="0" smtClean="0"/>
              <a:t> </a:t>
            </a:r>
            <a:r>
              <a:rPr lang="en-GB" baseline="0" dirty="0" err="1" smtClean="0"/>
              <a:t>veranderde</a:t>
            </a:r>
            <a:r>
              <a:rPr lang="en-GB" baseline="0" dirty="0" smtClean="0"/>
              <a:t> </a:t>
            </a:r>
            <a:r>
              <a:rPr lang="en-GB" baseline="0" dirty="0" err="1" smtClean="0"/>
              <a:t>wegtracees</a:t>
            </a:r>
            <a:r>
              <a:rPr lang="en-GB" baseline="0" dirty="0" smtClean="0"/>
              <a:t>, </a:t>
            </a:r>
            <a:r>
              <a:rPr lang="en-GB" baseline="0" dirty="0" err="1" smtClean="0"/>
              <a:t>nieuwe</a:t>
            </a:r>
            <a:r>
              <a:rPr lang="en-GB" baseline="0" dirty="0" smtClean="0"/>
              <a:t> </a:t>
            </a:r>
            <a:r>
              <a:rPr lang="en-GB" baseline="0" dirty="0" err="1" smtClean="0"/>
              <a:t>gebouwen</a:t>
            </a:r>
            <a:r>
              <a:rPr lang="en-GB" baseline="0" dirty="0" smtClean="0"/>
              <a:t>, </a:t>
            </a:r>
            <a:r>
              <a:rPr lang="en-GB" baseline="0" dirty="0" err="1" smtClean="0"/>
              <a:t>veranderd</a:t>
            </a:r>
            <a:r>
              <a:rPr lang="en-GB" baseline="0" dirty="0" smtClean="0"/>
              <a:t> </a:t>
            </a:r>
            <a:r>
              <a:rPr lang="en-GB" baseline="0" dirty="0" err="1" smtClean="0"/>
              <a:t>grondgebruik</a:t>
            </a:r>
            <a:r>
              <a:rPr lang="en-GB" baseline="0" dirty="0" smtClean="0"/>
              <a:t>, </a:t>
            </a:r>
            <a:r>
              <a:rPr lang="en-GB" baseline="0" dirty="0" err="1" smtClean="0"/>
              <a:t>kan</a:t>
            </a:r>
            <a:r>
              <a:rPr lang="en-GB" baseline="0" dirty="0" smtClean="0"/>
              <a:t> met </a:t>
            </a:r>
            <a:r>
              <a:rPr lang="en-GB" baseline="0" dirty="0" err="1" smtClean="0"/>
              <a:t>een</a:t>
            </a:r>
            <a:r>
              <a:rPr lang="en-GB" baseline="0" dirty="0" smtClean="0"/>
              <a:t> GPS </a:t>
            </a:r>
            <a:r>
              <a:rPr lang="en-GB" baseline="0" dirty="0" err="1" smtClean="0"/>
              <a:t>ontvanger</a:t>
            </a:r>
            <a:r>
              <a:rPr lang="en-GB" baseline="0" dirty="0" smtClean="0"/>
              <a:t> de </a:t>
            </a:r>
            <a:r>
              <a:rPr lang="en-GB" baseline="0" dirty="0" err="1" smtClean="0"/>
              <a:t>positie</a:t>
            </a:r>
            <a:r>
              <a:rPr lang="en-GB" baseline="0" dirty="0" smtClean="0"/>
              <a:t> van </a:t>
            </a:r>
            <a:r>
              <a:rPr lang="en-GB" baseline="0" dirty="0" err="1" smtClean="0"/>
              <a:t>deze</a:t>
            </a:r>
            <a:r>
              <a:rPr lang="en-GB" baseline="0" dirty="0" smtClean="0"/>
              <a:t> </a:t>
            </a:r>
            <a:r>
              <a:rPr lang="en-GB" baseline="0" dirty="0" err="1" smtClean="0"/>
              <a:t>elementen</a:t>
            </a:r>
            <a:r>
              <a:rPr lang="en-GB" baseline="0" dirty="0" smtClean="0"/>
              <a:t> </a:t>
            </a:r>
            <a:r>
              <a:rPr lang="en-GB" baseline="0" dirty="0" err="1" smtClean="0"/>
              <a:t>worden</a:t>
            </a:r>
            <a:r>
              <a:rPr lang="en-GB" baseline="0" dirty="0" smtClean="0"/>
              <a:t> </a:t>
            </a:r>
            <a:r>
              <a:rPr lang="en-GB" baseline="0" dirty="0" err="1" smtClean="0"/>
              <a:t>vastgesteld</a:t>
            </a:r>
            <a:r>
              <a:rPr lang="en-GB" baseline="0" dirty="0" smtClean="0"/>
              <a:t> en op </a:t>
            </a:r>
            <a:r>
              <a:rPr lang="en-GB" baseline="0" dirty="0" err="1" smtClean="0"/>
              <a:t>een</a:t>
            </a:r>
            <a:r>
              <a:rPr lang="en-GB" baseline="0" dirty="0" smtClean="0"/>
              <a:t> </a:t>
            </a:r>
            <a:r>
              <a:rPr lang="en-GB" baseline="0" dirty="0" err="1" smtClean="0"/>
              <a:t>bestaande</a:t>
            </a:r>
            <a:r>
              <a:rPr lang="en-GB" baseline="0" dirty="0" smtClean="0"/>
              <a:t> </a:t>
            </a:r>
            <a:r>
              <a:rPr lang="en-GB" baseline="0" dirty="0" err="1" smtClean="0"/>
              <a:t>digitale</a:t>
            </a:r>
            <a:r>
              <a:rPr lang="en-GB" baseline="0" dirty="0" smtClean="0"/>
              <a:t> </a:t>
            </a:r>
            <a:r>
              <a:rPr lang="en-GB" baseline="0" dirty="0" err="1" smtClean="0"/>
              <a:t>kaart</a:t>
            </a:r>
            <a:r>
              <a:rPr lang="en-GB" baseline="0" dirty="0" smtClean="0"/>
              <a:t> </a:t>
            </a:r>
            <a:r>
              <a:rPr lang="en-GB" baseline="0" dirty="0" err="1" smtClean="0"/>
              <a:t>worden</a:t>
            </a:r>
            <a:r>
              <a:rPr lang="en-GB" baseline="0" dirty="0" smtClean="0"/>
              <a:t> </a:t>
            </a:r>
            <a:r>
              <a:rPr lang="en-GB" baseline="0" dirty="0" err="1" smtClean="0"/>
              <a:t>geprojecteerd</a:t>
            </a:r>
            <a:r>
              <a:rPr lang="en-GB" baseline="0" dirty="0" smtClean="0"/>
              <a:t>.</a:t>
            </a:r>
          </a:p>
          <a:p>
            <a:r>
              <a:rPr lang="en-GB" baseline="0" dirty="0" smtClean="0"/>
              <a:t>GPS </a:t>
            </a:r>
            <a:r>
              <a:rPr lang="en-GB" baseline="0" dirty="0" err="1" smtClean="0"/>
              <a:t>plaatsbepaling</a:t>
            </a:r>
            <a:r>
              <a:rPr lang="en-GB" baseline="0" dirty="0" smtClean="0"/>
              <a:t> </a:t>
            </a:r>
            <a:r>
              <a:rPr lang="en-GB" baseline="0" dirty="0" err="1" smtClean="0"/>
              <a:t>wordt</a:t>
            </a:r>
            <a:r>
              <a:rPr lang="en-GB" baseline="0" dirty="0" smtClean="0"/>
              <a:t> </a:t>
            </a:r>
            <a:r>
              <a:rPr lang="en-GB" baseline="0" dirty="0" err="1" smtClean="0"/>
              <a:t>ook</a:t>
            </a:r>
            <a:r>
              <a:rPr lang="en-GB" baseline="0" dirty="0" smtClean="0"/>
              <a:t> steeds </a:t>
            </a:r>
            <a:r>
              <a:rPr lang="en-GB" baseline="0" dirty="0" err="1" smtClean="0"/>
              <a:t>meer</a:t>
            </a:r>
            <a:r>
              <a:rPr lang="en-GB" baseline="0" dirty="0" smtClean="0"/>
              <a:t> </a:t>
            </a:r>
            <a:r>
              <a:rPr lang="en-GB" baseline="0" dirty="0" err="1" smtClean="0"/>
              <a:t>ingezet</a:t>
            </a:r>
            <a:r>
              <a:rPr lang="en-GB" baseline="0" dirty="0" smtClean="0"/>
              <a:t> </a:t>
            </a:r>
            <a:r>
              <a:rPr lang="en-GB" baseline="0" dirty="0" err="1" smtClean="0"/>
              <a:t>om</a:t>
            </a:r>
            <a:r>
              <a:rPr lang="en-GB" baseline="0" dirty="0" smtClean="0"/>
              <a:t> </a:t>
            </a:r>
            <a:r>
              <a:rPr lang="en-GB" baseline="0" dirty="0" err="1" smtClean="0"/>
              <a:t>veranderingen</a:t>
            </a:r>
            <a:r>
              <a:rPr lang="en-GB" baseline="0" dirty="0" smtClean="0"/>
              <a:t> in de </a:t>
            </a:r>
            <a:r>
              <a:rPr lang="en-GB" baseline="0" dirty="0" err="1" smtClean="0"/>
              <a:t>leefomgeving</a:t>
            </a:r>
            <a:r>
              <a:rPr lang="en-GB" baseline="0" dirty="0" smtClean="0"/>
              <a:t> in </a:t>
            </a:r>
            <a:r>
              <a:rPr lang="en-GB" baseline="0" dirty="0" err="1" smtClean="0"/>
              <a:t>kaart</a:t>
            </a:r>
            <a:r>
              <a:rPr lang="en-GB" baseline="0" dirty="0" smtClean="0"/>
              <a:t> </a:t>
            </a:r>
            <a:r>
              <a:rPr lang="en-GB" baseline="0" dirty="0" err="1" smtClean="0"/>
              <a:t>te</a:t>
            </a:r>
            <a:r>
              <a:rPr lang="en-GB" baseline="0" dirty="0" smtClean="0"/>
              <a:t> </a:t>
            </a:r>
            <a:r>
              <a:rPr lang="en-GB" baseline="0" dirty="0" err="1" smtClean="0"/>
              <a:t>brengen</a:t>
            </a:r>
            <a:r>
              <a:rPr lang="en-GB" baseline="0" dirty="0" smtClean="0"/>
              <a:t>. GPS </a:t>
            </a:r>
            <a:r>
              <a:rPr lang="en-GB" baseline="0" dirty="0" err="1" smtClean="0"/>
              <a:t>plaastbepaling</a:t>
            </a:r>
            <a:r>
              <a:rPr lang="en-GB" baseline="0" dirty="0" smtClean="0"/>
              <a:t> </a:t>
            </a:r>
            <a:r>
              <a:rPr lang="en-GB" baseline="0" dirty="0" err="1" smtClean="0"/>
              <a:t>gekoppeld</a:t>
            </a:r>
            <a:r>
              <a:rPr lang="en-GB" baseline="0" dirty="0" smtClean="0"/>
              <a:t> </a:t>
            </a:r>
            <a:r>
              <a:rPr lang="en-GB" baseline="0" dirty="0" err="1" smtClean="0"/>
              <a:t>aan</a:t>
            </a:r>
            <a:r>
              <a:rPr lang="en-GB" baseline="0" dirty="0" smtClean="0"/>
              <a:t> het </a:t>
            </a:r>
            <a:r>
              <a:rPr lang="en-GB" baseline="0" dirty="0" err="1" smtClean="0"/>
              <a:t>voorkomen</a:t>
            </a:r>
            <a:r>
              <a:rPr lang="en-GB" baseline="0" dirty="0" smtClean="0"/>
              <a:t> van: </a:t>
            </a:r>
            <a:r>
              <a:rPr lang="en-GB" baseline="0" dirty="0" err="1" smtClean="0"/>
              <a:t>bepaalde</a:t>
            </a:r>
            <a:r>
              <a:rPr lang="en-GB" baseline="0" dirty="0" smtClean="0"/>
              <a:t> </a:t>
            </a:r>
            <a:r>
              <a:rPr lang="en-GB" baseline="0" dirty="0" err="1" smtClean="0"/>
              <a:t>planten</a:t>
            </a:r>
            <a:r>
              <a:rPr lang="en-GB" baseline="0" dirty="0" smtClean="0"/>
              <a:t>- en </a:t>
            </a:r>
            <a:r>
              <a:rPr lang="en-GB" baseline="0" dirty="0" err="1" smtClean="0"/>
              <a:t>dierensoorten</a:t>
            </a:r>
            <a:r>
              <a:rPr lang="en-GB" baseline="0" dirty="0" smtClean="0"/>
              <a:t>, </a:t>
            </a:r>
            <a:r>
              <a:rPr lang="en-GB" baseline="0" dirty="0" err="1" smtClean="0"/>
              <a:t>bodemeigenschappen</a:t>
            </a:r>
            <a:r>
              <a:rPr lang="en-GB" baseline="0" dirty="0" smtClean="0"/>
              <a:t>, </a:t>
            </a:r>
            <a:r>
              <a:rPr lang="en-GB" baseline="0" dirty="0" err="1" smtClean="0"/>
              <a:t>ziekten</a:t>
            </a:r>
            <a:r>
              <a:rPr lang="en-GB" baseline="0" dirty="0" smtClean="0"/>
              <a:t> en </a:t>
            </a:r>
            <a:r>
              <a:rPr lang="en-GB" baseline="0" dirty="0" err="1" smtClean="0"/>
              <a:t>plagen</a:t>
            </a:r>
            <a:r>
              <a:rPr lang="en-GB" baseline="0" dirty="0" smtClean="0"/>
              <a:t>, </a:t>
            </a:r>
            <a:r>
              <a:rPr lang="en-GB" baseline="0" dirty="0" err="1" smtClean="0"/>
              <a:t>metingen</a:t>
            </a:r>
            <a:r>
              <a:rPr lang="en-GB" baseline="0" dirty="0" smtClean="0"/>
              <a:t> </a:t>
            </a:r>
            <a:r>
              <a:rPr lang="en-GB" baseline="0" dirty="0" err="1" smtClean="0"/>
              <a:t>naar</a:t>
            </a:r>
            <a:r>
              <a:rPr lang="en-GB" baseline="0" dirty="0" smtClean="0"/>
              <a:t> </a:t>
            </a:r>
            <a:r>
              <a:rPr lang="en-GB" baseline="0" dirty="0" err="1" smtClean="0"/>
              <a:t>lucht</a:t>
            </a:r>
            <a:r>
              <a:rPr lang="en-GB" baseline="0" dirty="0" smtClean="0"/>
              <a:t>- en </a:t>
            </a:r>
            <a:r>
              <a:rPr lang="en-GB" baseline="0" dirty="0" err="1" smtClean="0"/>
              <a:t>waterkwaliteit</a:t>
            </a:r>
            <a:r>
              <a:rPr lang="en-GB" baseline="0" dirty="0" smtClean="0"/>
              <a:t> </a:t>
            </a:r>
            <a:r>
              <a:rPr lang="en-GB" baseline="0" dirty="0" err="1" smtClean="0"/>
              <a:t>geven</a:t>
            </a:r>
            <a:r>
              <a:rPr lang="en-GB" baseline="0" dirty="0" smtClean="0"/>
              <a:t> </a:t>
            </a:r>
            <a:r>
              <a:rPr lang="en-GB" baseline="0" dirty="0" err="1" smtClean="0"/>
              <a:t>snel</a:t>
            </a:r>
            <a:r>
              <a:rPr lang="en-GB" baseline="0" dirty="0" smtClean="0"/>
              <a:t> </a:t>
            </a:r>
            <a:r>
              <a:rPr lang="en-GB" baseline="0" dirty="0" err="1" smtClean="0"/>
              <a:t>een</a:t>
            </a:r>
            <a:r>
              <a:rPr lang="en-GB" baseline="0" dirty="0" smtClean="0"/>
              <a:t> </a:t>
            </a:r>
            <a:r>
              <a:rPr lang="en-GB" baseline="0" dirty="0" err="1" smtClean="0"/>
              <a:t>overzicht</a:t>
            </a:r>
            <a:r>
              <a:rPr lang="en-GB" baseline="0" dirty="0" smtClean="0"/>
              <a:t> van </a:t>
            </a:r>
            <a:r>
              <a:rPr lang="en-GB" baseline="0" dirty="0" err="1" smtClean="0"/>
              <a:t>situaties</a:t>
            </a:r>
            <a:r>
              <a:rPr lang="en-GB" baseline="0" dirty="0" smtClean="0"/>
              <a:t> en </a:t>
            </a:r>
            <a:r>
              <a:rPr lang="en-GB" baseline="0" dirty="0" err="1" smtClean="0"/>
              <a:t>veranderingen</a:t>
            </a:r>
            <a:r>
              <a:rPr lang="en-GB" baseline="0" dirty="0" smtClean="0"/>
              <a:t> die </a:t>
            </a:r>
            <a:r>
              <a:rPr lang="en-GB" baseline="0" dirty="0" err="1" smtClean="0"/>
              <a:t>optreden</a:t>
            </a:r>
            <a:r>
              <a:rPr lang="en-GB" baseline="0" dirty="0" smtClean="0"/>
              <a:t>. </a:t>
            </a:r>
          </a:p>
          <a:p>
            <a:r>
              <a:rPr lang="en-GB" baseline="0" dirty="0" err="1" smtClean="0"/>
              <a:t>Gegevens</a:t>
            </a:r>
            <a:r>
              <a:rPr lang="en-GB" baseline="0" dirty="0" smtClean="0"/>
              <a:t> die </a:t>
            </a:r>
            <a:r>
              <a:rPr lang="en-GB" baseline="0" dirty="0" err="1" smtClean="0"/>
              <a:t>gekoppeld</a:t>
            </a:r>
            <a:r>
              <a:rPr lang="en-GB" baseline="0" dirty="0" smtClean="0"/>
              <a:t> </a:t>
            </a:r>
            <a:r>
              <a:rPr lang="en-GB" baseline="0" dirty="0" err="1" smtClean="0"/>
              <a:t>zijn</a:t>
            </a:r>
            <a:r>
              <a:rPr lang="en-GB" baseline="0" dirty="0" smtClean="0"/>
              <a:t> </a:t>
            </a:r>
            <a:r>
              <a:rPr lang="en-GB" baseline="0" dirty="0" err="1" smtClean="0"/>
              <a:t>aan</a:t>
            </a:r>
            <a:r>
              <a:rPr lang="en-GB" baseline="0" dirty="0" smtClean="0"/>
              <a:t> </a:t>
            </a:r>
            <a:r>
              <a:rPr lang="en-GB" baseline="0" dirty="0" err="1" smtClean="0"/>
              <a:t>plaats</a:t>
            </a:r>
            <a:r>
              <a:rPr lang="en-GB" baseline="0" dirty="0" smtClean="0"/>
              <a:t> </a:t>
            </a:r>
            <a:r>
              <a:rPr lang="en-GB" baseline="0" dirty="0" err="1" smtClean="0"/>
              <a:t>wordt</a:t>
            </a:r>
            <a:r>
              <a:rPr lang="en-GB" baseline="0" dirty="0" smtClean="0"/>
              <a:t> </a:t>
            </a:r>
            <a:r>
              <a:rPr lang="en-GB" baseline="0" dirty="0" err="1" smtClean="0"/>
              <a:t>geoinformatie</a:t>
            </a:r>
            <a:r>
              <a:rPr lang="en-GB" baseline="0" dirty="0" smtClean="0"/>
              <a:t> </a:t>
            </a:r>
            <a:r>
              <a:rPr lang="en-GB" baseline="0" dirty="0" err="1" smtClean="0"/>
              <a:t>genoemd</a:t>
            </a:r>
            <a:r>
              <a:rPr lang="en-GB" baseline="0" dirty="0" smtClean="0"/>
              <a:t>. </a:t>
            </a:r>
            <a:r>
              <a:rPr lang="en-GB" baseline="0" dirty="0" err="1" smtClean="0"/>
              <a:t>Voor</a:t>
            </a:r>
            <a:r>
              <a:rPr lang="en-GB" baseline="0" dirty="0" smtClean="0"/>
              <a:t> het </a:t>
            </a:r>
            <a:r>
              <a:rPr lang="en-GB" baseline="0" dirty="0" err="1" smtClean="0"/>
              <a:t>verwerken</a:t>
            </a:r>
            <a:r>
              <a:rPr lang="en-GB" baseline="0" dirty="0" smtClean="0"/>
              <a:t> van </a:t>
            </a:r>
            <a:r>
              <a:rPr lang="en-GB" baseline="0" dirty="0" err="1" smtClean="0"/>
              <a:t>geiinformatie</a:t>
            </a:r>
            <a:r>
              <a:rPr lang="en-GB" baseline="0" dirty="0" smtClean="0"/>
              <a:t> is software </a:t>
            </a:r>
            <a:r>
              <a:rPr lang="en-GB" baseline="0" dirty="0" err="1" smtClean="0"/>
              <a:t>ontwikkeld</a:t>
            </a:r>
            <a:r>
              <a:rPr lang="en-GB" baseline="0" dirty="0" smtClean="0"/>
              <a:t> GIS (</a:t>
            </a:r>
            <a:r>
              <a:rPr lang="en-GB" baseline="0" dirty="0" err="1" smtClean="0"/>
              <a:t>geoinformatie</a:t>
            </a:r>
            <a:r>
              <a:rPr lang="en-GB" baseline="0" dirty="0" smtClean="0"/>
              <a:t> </a:t>
            </a:r>
            <a:r>
              <a:rPr lang="en-GB" baseline="0" dirty="0" err="1" smtClean="0"/>
              <a:t>systemen</a:t>
            </a:r>
            <a:r>
              <a:rPr lang="en-GB" baseline="0" dirty="0" smtClean="0"/>
              <a:t> </a:t>
            </a:r>
            <a:r>
              <a:rPr lang="en-GB" baseline="0" dirty="0" err="1" smtClean="0"/>
              <a:t>waarmee</a:t>
            </a:r>
            <a:r>
              <a:rPr lang="en-GB" baseline="0" dirty="0" smtClean="0"/>
              <a:t> </a:t>
            </a:r>
            <a:r>
              <a:rPr lang="en-GB" baseline="0" dirty="0" err="1" smtClean="0"/>
              <a:t>ruimtelijke</a:t>
            </a:r>
            <a:r>
              <a:rPr lang="en-GB" baseline="0" dirty="0" smtClean="0"/>
              <a:t> </a:t>
            </a:r>
            <a:r>
              <a:rPr lang="en-GB" baseline="0" dirty="0" err="1" smtClean="0"/>
              <a:t>informatie</a:t>
            </a:r>
            <a:r>
              <a:rPr lang="en-GB" baseline="0" dirty="0" smtClean="0"/>
              <a:t> </a:t>
            </a:r>
            <a:r>
              <a:rPr lang="en-GB" baseline="0" dirty="0" err="1" smtClean="0"/>
              <a:t>snel</a:t>
            </a:r>
            <a:r>
              <a:rPr lang="en-GB" baseline="0" dirty="0" smtClean="0"/>
              <a:t> </a:t>
            </a:r>
            <a:r>
              <a:rPr lang="en-GB" baseline="0" dirty="0" err="1" smtClean="0"/>
              <a:t>kan</a:t>
            </a:r>
            <a:r>
              <a:rPr lang="en-GB" baseline="0" dirty="0" smtClean="0"/>
              <a:t> </a:t>
            </a:r>
            <a:r>
              <a:rPr lang="en-GB" baseline="0" dirty="0" err="1" smtClean="0"/>
              <a:t>worden</a:t>
            </a:r>
            <a:r>
              <a:rPr lang="en-GB" baseline="0" dirty="0" smtClean="0"/>
              <a:t> </a:t>
            </a:r>
            <a:r>
              <a:rPr lang="en-GB" baseline="0" dirty="0" err="1" smtClean="0"/>
              <a:t>geanaliseerd</a:t>
            </a:r>
            <a:r>
              <a:rPr lang="en-GB" baseline="0" dirty="0" smtClean="0"/>
              <a:t> en </a:t>
            </a:r>
            <a:r>
              <a:rPr lang="en-GB" baseline="0" dirty="0" err="1" smtClean="0"/>
              <a:t>gepresenteerd</a:t>
            </a:r>
            <a:r>
              <a:rPr lang="en-GB" baseline="0" dirty="0" smtClean="0"/>
              <a:t>.</a:t>
            </a:r>
            <a:endParaRPr lang="nl-NL" dirty="0"/>
          </a:p>
        </p:txBody>
      </p:sp>
      <p:sp>
        <p:nvSpPr>
          <p:cNvPr id="4" name="Tijdelijke aanduiding voor datum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Tijdelijke aanduiding voor dianummer 4"/>
          <p:cNvSpPr>
            <a:spLocks noGrp="1"/>
          </p:cNvSpPr>
          <p:nvPr>
            <p:ph type="sldNum" sz="quarter" idx="11"/>
          </p:nvPr>
        </p:nvSpPr>
        <p:spPr/>
        <p:txBody>
          <a:bodyPr/>
          <a:lstStyle/>
          <a:p>
            <a:pPr>
              <a:defRPr/>
            </a:pPr>
            <a:fld id="{D165275C-EB53-4B89-99E6-12276D27098B}" type="slidenum">
              <a:rPr lang="en-GB" smtClean="0"/>
              <a:pPr>
                <a:defRPr/>
              </a:pPr>
              <a:t>13</a:t>
            </a:fld>
            <a:endParaRPr lang="en-GB"/>
          </a:p>
        </p:txBody>
      </p:sp>
    </p:spTree>
    <p:extLst>
      <p:ext uri="{BB962C8B-B14F-4D97-AF65-F5344CB8AC3E}">
        <p14:creationId xmlns:p14="http://schemas.microsoft.com/office/powerpoint/2010/main" val="70250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Tijdelijke aanduiding voor dianummer 4"/>
          <p:cNvSpPr>
            <a:spLocks noGrp="1"/>
          </p:cNvSpPr>
          <p:nvPr>
            <p:ph type="sldNum" sz="quarter" idx="11"/>
          </p:nvPr>
        </p:nvSpPr>
        <p:spPr/>
        <p:txBody>
          <a:bodyPr/>
          <a:lstStyle/>
          <a:p>
            <a:pPr>
              <a:defRPr/>
            </a:pPr>
            <a:fld id="{D165275C-EB53-4B89-99E6-12276D27098B}" type="slidenum">
              <a:rPr lang="en-GB" smtClean="0"/>
              <a:pPr>
                <a:defRPr/>
              </a:pPr>
              <a:t>14</a:t>
            </a:fld>
            <a:endParaRPr lang="en-GB"/>
          </a:p>
        </p:txBody>
      </p:sp>
    </p:spTree>
    <p:extLst>
      <p:ext uri="{BB962C8B-B14F-4D97-AF65-F5344CB8AC3E}">
        <p14:creationId xmlns:p14="http://schemas.microsoft.com/office/powerpoint/2010/main" val="453872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smtClean="0"/>
          </a:p>
          <a:p>
            <a:pPr>
              <a:defRPr/>
            </a:pPr>
            <a:r>
              <a:rPr lang="nl-NL" b="1" dirty="0" smtClean="0"/>
              <a:t>Nauwkeurigheid</a:t>
            </a:r>
            <a:endParaRPr lang="en-GB" dirty="0" smtClean="0"/>
          </a:p>
          <a:p>
            <a:pPr>
              <a:defRPr/>
            </a:pPr>
            <a:r>
              <a:rPr lang="nl-NL" dirty="0" smtClean="0"/>
              <a:t>Er zijn twee verschillende nauwkeurigheidsniveaus bij gps:</a:t>
            </a:r>
            <a:r>
              <a:rPr lang="nl-NL" baseline="0" dirty="0" smtClean="0"/>
              <a:t> </a:t>
            </a:r>
            <a:r>
              <a:rPr lang="nl-NL" i="1" dirty="0" err="1" smtClean="0"/>
              <a:t>Precise</a:t>
            </a:r>
            <a:r>
              <a:rPr lang="nl-NL" i="1" dirty="0" smtClean="0"/>
              <a:t> Positioning Service</a:t>
            </a:r>
            <a:r>
              <a:rPr lang="nl-NL" dirty="0" smtClean="0"/>
              <a:t> (PPS) en </a:t>
            </a:r>
            <a:r>
              <a:rPr lang="nl-NL" i="1" dirty="0" smtClean="0"/>
              <a:t>Standard Positioning Service</a:t>
            </a:r>
            <a:r>
              <a:rPr lang="nl-NL" dirty="0" smtClean="0"/>
              <a:t> (SPS). Waar SPS alleen gebruik maakt van de C/A-code op het L1-signaal, maakt PPS ook gebruik van de P-code om een hogere nauwkeurigheid te verkrijgen. De nauwkeurigheid van SPS bedraagt </a:t>
            </a:r>
            <a:r>
              <a:rPr lang="nl-NL" dirty="0" err="1" smtClean="0"/>
              <a:t>ca</a:t>
            </a:r>
            <a:r>
              <a:rPr lang="nl-NL" dirty="0" smtClean="0"/>
              <a:t> 10 meter; </a:t>
            </a:r>
            <a:endParaRPr lang="en-GB" dirty="0" smtClean="0"/>
          </a:p>
          <a:p>
            <a:pPr>
              <a:defRPr/>
            </a:pPr>
            <a:r>
              <a:rPr lang="nl-NL" dirty="0" smtClean="0"/>
              <a:t>Voor een hogere precisie kan een correctiesignaal</a:t>
            </a:r>
            <a:r>
              <a:rPr lang="nl-NL" baseline="0" dirty="0" smtClean="0"/>
              <a:t> van </a:t>
            </a:r>
            <a:r>
              <a:rPr lang="nl-NL" dirty="0" smtClean="0"/>
              <a:t>EGNOS</a:t>
            </a:r>
            <a:r>
              <a:rPr lang="nl-NL" baseline="0" dirty="0" smtClean="0"/>
              <a:t> </a:t>
            </a:r>
            <a:r>
              <a:rPr lang="nl-NL" dirty="0" smtClean="0"/>
              <a:t>(Europa) worden gebruikt.</a:t>
            </a:r>
          </a:p>
          <a:p>
            <a:endParaRPr lang="nl-NL" b="0" baseline="0" dirty="0" smtClean="0"/>
          </a:p>
          <a:p>
            <a:pPr>
              <a:defRPr/>
            </a:pPr>
            <a:r>
              <a:rPr lang="nl-NL" b="1" dirty="0" smtClean="0"/>
              <a:t>Fouten kunnen ontstaan door</a:t>
            </a:r>
            <a:endParaRPr lang="en-GB" dirty="0" smtClean="0"/>
          </a:p>
          <a:p>
            <a:pPr>
              <a:defRPr/>
            </a:pPr>
            <a:r>
              <a:rPr lang="nl-NL" b="1" dirty="0" smtClean="0"/>
              <a:t>Satellietklokafwijkingen</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effectLst/>
              </a:rPr>
              <a:t>Als de atoomklok die in de satelliet tikt 1 miljardste van een seconde (1 </a:t>
            </a:r>
            <a:r>
              <a:rPr lang="nl-NL" dirty="0" err="1" smtClean="0">
                <a:effectLst/>
              </a:rPr>
              <a:t>nano-seconde</a:t>
            </a:r>
            <a:r>
              <a:rPr lang="nl-NL" dirty="0" smtClean="0">
                <a:effectLst/>
              </a:rPr>
              <a:t>) afwijkt, dan resulteert dit op de aarde al in een fout van ongeveer 30 centimeter. Vandaar dat de satellieten worden uitgerust met uiterst nauwkeurige (Cesium) atoomklokken. Echter zullen ook deze super-nauwkeurige klokken op den duur verlopen en veroorzaken ze zo afwijkingen van ca. 1 meter in de positieberekening.</a:t>
            </a:r>
            <a:br>
              <a:rPr lang="nl-NL" dirty="0" smtClean="0">
                <a:effectLst/>
              </a:rPr>
            </a:br>
            <a:r>
              <a:rPr lang="nl-NL" b="1" dirty="0" smtClean="0">
                <a:effectLst/>
              </a:rPr>
              <a:t>GPS</a:t>
            </a:r>
            <a:r>
              <a:rPr lang="nl-NL" b="1" baseline="0" dirty="0" smtClean="0">
                <a:effectLst/>
              </a:rPr>
              <a:t> ontvanger software</a:t>
            </a:r>
            <a:endParaRPr lang="nl-NL"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effectLst/>
              </a:rPr>
              <a:t>Ook in de GPS ontvanger moet op de een of andere manier een nauwkeurige klok hebben. Aangezien een atoomklok niet erg praktisch is, ze wegen immers zo’n 20 kg en kosten ca. 50.000 dollar, wordt dit probleem wiskundig opgelost. We hebben hiervoor echter wel minstens 4 zichtbare satellieten nodig.</a:t>
            </a:r>
            <a:br>
              <a:rPr lang="nl-NL" dirty="0" smtClean="0">
                <a:effectLst/>
              </a:rPr>
            </a:br>
            <a:r>
              <a:rPr lang="nl-NL" b="1" dirty="0" smtClean="0">
                <a:effectLst/>
              </a:rPr>
              <a:t>Plaats van de satelliet</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effectLst/>
              </a:rPr>
              <a:t>De locatie van de satelliet is een derde oorzaak van onnauwkeurigheden. Het is van belang te weten waar de bron van het signaal zich ongeveer bevindt. Afwijkingen in de positie van de satellieten resulteren in een typische fout van enkele meters.</a:t>
            </a:r>
            <a:br>
              <a:rPr lang="nl-NL" dirty="0" smtClean="0">
                <a:effectLst/>
              </a:rPr>
            </a:br>
            <a:r>
              <a:rPr lang="nl-NL" b="1" dirty="0" smtClean="0"/>
              <a:t>Atmosferische effecten</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effectLst/>
              </a:rPr>
              <a:t>en geen onbelangrijke oorzaak van verstoring is de atmosfeer die zich rond de aarde bevindt. De verschillende luchtlagen zorgen ervoor dat het signaal wordt afgeremd en dus vertraagd binnenkomt bij de ontvanger. Dit kan fouten groter dan 10 meter introduceren. Om het probleem op te lossen zenden de satellieten 2 signalen uit op 2 verschillende frequenties. Echter zijn het enkel de duurdere GPS systemen die zijn uitgerust om de 2 frequenties te ontvangen (Dual-</a:t>
            </a:r>
            <a:r>
              <a:rPr lang="nl-NL" dirty="0" err="1" smtClean="0">
                <a:effectLst/>
              </a:rPr>
              <a:t>Frequency</a:t>
            </a:r>
            <a:r>
              <a:rPr lang="nl-NL" dirty="0" smtClean="0">
                <a:effectLst/>
              </a:rPr>
              <a:t> ontvangers).</a:t>
            </a:r>
            <a:endParaRPr lang="en-GB" dirty="0" smtClean="0"/>
          </a:p>
          <a:p>
            <a:pPr>
              <a:defRPr/>
            </a:pPr>
            <a:r>
              <a:rPr lang="nl-NL" b="1" dirty="0" err="1" smtClean="0"/>
              <a:t>Meerwegontvangst</a:t>
            </a:r>
            <a:endParaRPr lang="en-GB" dirty="0" smtClean="0"/>
          </a:p>
          <a:p>
            <a:pPr>
              <a:defRPr/>
            </a:pPr>
            <a:r>
              <a:rPr lang="nl-NL" dirty="0" smtClean="0"/>
              <a:t>Fouten door </a:t>
            </a:r>
            <a:r>
              <a:rPr lang="nl-NL" dirty="0" err="1" smtClean="0"/>
              <a:t>meerwegontvangst</a:t>
            </a:r>
            <a:r>
              <a:rPr lang="nl-NL" dirty="0" smtClean="0"/>
              <a:t> kunnen ontstaan als radiogolven van een satelliet via meerdere wegen de ontvanger bereiken, via reflectie tegen gebouwen of bergen. De gebruikte frequenties minimaliseren dit effect, doordat de verspreiding van de gereflecteerde signalen de signaalsterkte van deze verzwakken.</a:t>
            </a:r>
            <a:endParaRPr lang="en-GB" dirty="0" smtClean="0"/>
          </a:p>
          <a:p>
            <a:pPr>
              <a:defRPr/>
            </a:pPr>
            <a:r>
              <a:rPr lang="nl-NL" b="1" dirty="0" smtClean="0"/>
              <a:t>Antennehoogte</a:t>
            </a:r>
          </a:p>
          <a:p>
            <a:pPr>
              <a:defRPr/>
            </a:pPr>
            <a:r>
              <a:rPr lang="nl-NL" dirty="0" smtClean="0">
                <a:effectLst/>
              </a:rPr>
              <a:t>Met name bij handheld GPS ontvangers is de ontvanger</a:t>
            </a:r>
            <a:r>
              <a:rPr lang="nl-NL" baseline="0" dirty="0" smtClean="0">
                <a:effectLst/>
              </a:rPr>
              <a:t> vaak afgeschermd doordat de gebruiker deze vlak voor zijn lichaam houdt. Een groot deel van ruimte wordt hierdoor afgeschermd en satellietsignalen in dat deel bereiken de ontvanger niet of via een omweg. </a:t>
            </a:r>
            <a:endParaRPr lang="nl-NL" b="0" baseline="0" dirty="0" smtClean="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15</a:t>
            </a:fld>
            <a:endParaRPr lang="en-GB"/>
          </a:p>
        </p:txBody>
      </p:sp>
    </p:spTree>
    <p:extLst>
      <p:ext uri="{BB962C8B-B14F-4D97-AF65-F5344CB8AC3E}">
        <p14:creationId xmlns:p14="http://schemas.microsoft.com/office/powerpoint/2010/main" val="144026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GB" dirty="0" err="1" smtClean="0"/>
              <a:t>Correctie</a:t>
            </a:r>
            <a:r>
              <a:rPr lang="en-GB" dirty="0" smtClean="0"/>
              <a:t> is </a:t>
            </a:r>
            <a:r>
              <a:rPr lang="en-GB" dirty="0" err="1" smtClean="0"/>
              <a:t>dus</a:t>
            </a:r>
            <a:r>
              <a:rPr lang="en-GB" dirty="0" smtClean="0"/>
              <a:t> </a:t>
            </a:r>
            <a:r>
              <a:rPr lang="en-GB" dirty="0" err="1" smtClean="0"/>
              <a:t>nodig</a:t>
            </a:r>
            <a:r>
              <a:rPr lang="en-GB" dirty="0" smtClean="0"/>
              <a:t> </a:t>
            </a:r>
            <a:r>
              <a:rPr lang="en-GB" dirty="0" err="1" smtClean="0"/>
              <a:t>voor</a:t>
            </a:r>
            <a:r>
              <a:rPr lang="en-GB" dirty="0" smtClean="0"/>
              <a:t> </a:t>
            </a:r>
            <a:r>
              <a:rPr lang="en-GB" dirty="0" err="1" smtClean="0"/>
              <a:t>landbouw</a:t>
            </a:r>
            <a:r>
              <a:rPr lang="en-GB" dirty="0" smtClean="0"/>
              <a:t> </a:t>
            </a:r>
            <a:r>
              <a:rPr lang="en-GB" dirty="0" err="1" smtClean="0"/>
              <a:t>doeleinden</a:t>
            </a:r>
            <a:r>
              <a:rPr lang="en-GB" dirty="0" smtClean="0"/>
              <a:t>!</a:t>
            </a:r>
          </a:p>
          <a:p>
            <a:r>
              <a:rPr lang="en-GB" baseline="0" dirty="0" smtClean="0"/>
              <a:t>Machine </a:t>
            </a:r>
            <a:r>
              <a:rPr lang="en-GB" baseline="0" dirty="0" err="1" smtClean="0"/>
              <a:t>besturing</a:t>
            </a:r>
            <a:r>
              <a:rPr lang="en-GB" baseline="0" dirty="0" smtClean="0"/>
              <a:t> in de </a:t>
            </a:r>
            <a:r>
              <a:rPr lang="en-GB" baseline="0" dirty="0" err="1" smtClean="0"/>
              <a:t>landbouw</a:t>
            </a:r>
            <a:r>
              <a:rPr lang="en-GB" baseline="0" dirty="0" smtClean="0"/>
              <a:t> </a:t>
            </a:r>
            <a:r>
              <a:rPr lang="en-GB" baseline="0" dirty="0" err="1" smtClean="0"/>
              <a:t>vereist</a:t>
            </a:r>
            <a:r>
              <a:rPr lang="en-GB" baseline="0" dirty="0" smtClean="0"/>
              <a:t> </a:t>
            </a:r>
            <a:r>
              <a:rPr lang="en-GB" baseline="0" dirty="0" err="1" smtClean="0"/>
              <a:t>een</a:t>
            </a:r>
            <a:r>
              <a:rPr lang="en-GB" baseline="0" dirty="0" smtClean="0"/>
              <a:t> </a:t>
            </a:r>
            <a:r>
              <a:rPr lang="en-GB" baseline="0" dirty="0" err="1" smtClean="0"/>
              <a:t>zeer</a:t>
            </a:r>
            <a:r>
              <a:rPr lang="en-GB" baseline="0" dirty="0" smtClean="0"/>
              <a:t> </a:t>
            </a:r>
            <a:r>
              <a:rPr lang="en-GB" baseline="0" dirty="0" err="1" smtClean="0"/>
              <a:t>hoge</a:t>
            </a:r>
            <a:r>
              <a:rPr lang="en-GB" baseline="0" dirty="0" smtClean="0"/>
              <a:t> </a:t>
            </a:r>
            <a:r>
              <a:rPr lang="en-GB" baseline="0" dirty="0" err="1" smtClean="0"/>
              <a:t>nauwkeurighied</a:t>
            </a:r>
            <a:r>
              <a:rPr lang="en-GB" baseline="0" dirty="0" smtClean="0"/>
              <a:t>. </a:t>
            </a:r>
            <a:r>
              <a:rPr lang="en-GB" baseline="0" dirty="0" err="1" smtClean="0"/>
              <a:t>Voor</a:t>
            </a:r>
            <a:r>
              <a:rPr lang="en-GB" baseline="0" dirty="0" smtClean="0"/>
              <a:t> </a:t>
            </a:r>
            <a:r>
              <a:rPr lang="en-GB" baseline="0" dirty="0" err="1" smtClean="0"/>
              <a:t>veel</a:t>
            </a:r>
            <a:r>
              <a:rPr lang="en-GB" baseline="0" dirty="0" smtClean="0"/>
              <a:t> </a:t>
            </a:r>
            <a:r>
              <a:rPr lang="en-GB" baseline="0" dirty="0" err="1" smtClean="0"/>
              <a:t>toepassingen</a:t>
            </a:r>
            <a:r>
              <a:rPr lang="en-GB" baseline="0" dirty="0" smtClean="0"/>
              <a:t> mag de </a:t>
            </a:r>
            <a:r>
              <a:rPr lang="en-GB" baseline="0" dirty="0" err="1" smtClean="0"/>
              <a:t>afwijking</a:t>
            </a:r>
            <a:r>
              <a:rPr lang="en-GB" baseline="0" dirty="0" smtClean="0"/>
              <a:t> </a:t>
            </a:r>
            <a:r>
              <a:rPr lang="en-GB" baseline="0" dirty="0" err="1" smtClean="0"/>
              <a:t>niet</a:t>
            </a:r>
            <a:r>
              <a:rPr lang="en-GB" baseline="0" dirty="0" smtClean="0"/>
              <a:t> </a:t>
            </a:r>
            <a:r>
              <a:rPr lang="en-GB" baseline="0" dirty="0" err="1" smtClean="0"/>
              <a:t>groter</a:t>
            </a:r>
            <a:r>
              <a:rPr lang="en-GB" baseline="0" dirty="0" smtClean="0"/>
              <a:t> </a:t>
            </a:r>
            <a:r>
              <a:rPr lang="en-GB" baseline="0" dirty="0" err="1" smtClean="0"/>
              <a:t>zijn</a:t>
            </a:r>
            <a:r>
              <a:rPr lang="en-GB" baseline="0" dirty="0" smtClean="0"/>
              <a:t> </a:t>
            </a:r>
            <a:r>
              <a:rPr lang="en-GB" baseline="0" dirty="0" err="1" smtClean="0"/>
              <a:t>dan</a:t>
            </a:r>
            <a:r>
              <a:rPr lang="en-GB" baseline="0" dirty="0" smtClean="0"/>
              <a:t> </a:t>
            </a:r>
            <a:r>
              <a:rPr lang="en-GB" baseline="0" dirty="0" err="1" smtClean="0"/>
              <a:t>enkele</a:t>
            </a:r>
            <a:r>
              <a:rPr lang="en-GB" baseline="0" dirty="0" smtClean="0"/>
              <a:t> </a:t>
            </a:r>
            <a:r>
              <a:rPr lang="en-GB" baseline="0" dirty="0" err="1" smtClean="0"/>
              <a:t>centimeters</a:t>
            </a:r>
            <a:r>
              <a:rPr lang="en-GB" baseline="0" dirty="0" smtClean="0"/>
              <a:t>. (RTK-GPS)</a:t>
            </a:r>
          </a:p>
          <a:p>
            <a:r>
              <a:rPr lang="en-GB" baseline="0" dirty="0" err="1" smtClean="0"/>
              <a:t>Nauwkeurige</a:t>
            </a:r>
            <a:r>
              <a:rPr lang="en-GB" baseline="0" dirty="0" smtClean="0"/>
              <a:t> </a:t>
            </a:r>
            <a:r>
              <a:rPr lang="en-GB" baseline="0" dirty="0" err="1" smtClean="0"/>
              <a:t>ontvangers</a:t>
            </a:r>
            <a:r>
              <a:rPr lang="en-GB" baseline="0" dirty="0" smtClean="0"/>
              <a:t> </a:t>
            </a:r>
            <a:r>
              <a:rPr lang="en-GB" baseline="0" dirty="0" err="1" smtClean="0"/>
              <a:t>zijn</a:t>
            </a:r>
            <a:r>
              <a:rPr lang="en-GB" baseline="0" dirty="0" smtClean="0"/>
              <a:t> </a:t>
            </a:r>
            <a:r>
              <a:rPr lang="en-GB" baseline="0" dirty="0" err="1" smtClean="0"/>
              <a:t>kostbaar</a:t>
            </a:r>
            <a:r>
              <a:rPr lang="en-GB" baseline="0" dirty="0" smtClean="0"/>
              <a:t>. </a:t>
            </a:r>
            <a:r>
              <a:rPr lang="en-GB" baseline="0" dirty="0" err="1" smtClean="0"/>
              <a:t>Een</a:t>
            </a:r>
            <a:r>
              <a:rPr lang="en-GB" baseline="0" dirty="0" smtClean="0"/>
              <a:t> RTK-GPS </a:t>
            </a:r>
            <a:r>
              <a:rPr lang="en-GB" baseline="0" dirty="0" err="1" smtClean="0"/>
              <a:t>stuursysteem</a:t>
            </a:r>
            <a:r>
              <a:rPr lang="en-GB" baseline="0" dirty="0" smtClean="0"/>
              <a:t> </a:t>
            </a:r>
            <a:r>
              <a:rPr lang="en-GB" baseline="0" dirty="0" err="1" smtClean="0"/>
              <a:t>kost</a:t>
            </a:r>
            <a:r>
              <a:rPr lang="en-GB" baseline="0" dirty="0" smtClean="0"/>
              <a:t> </a:t>
            </a:r>
            <a:r>
              <a:rPr lang="en-GB" baseline="0" dirty="0" err="1" smtClean="0"/>
              <a:t>ongeveer</a:t>
            </a:r>
            <a:r>
              <a:rPr lang="en-GB" baseline="0" dirty="0" smtClean="0"/>
              <a:t> €17.000</a:t>
            </a:r>
            <a:endParaRPr lang="en-GB" dirty="0" smtClean="0"/>
          </a:p>
          <a:p>
            <a:endParaRPr lang="en-GB" dirty="0" smtClean="0"/>
          </a:p>
        </p:txBody>
      </p:sp>
      <p:sp>
        <p:nvSpPr>
          <p:cNvPr id="27652" name="Date Placeholder 3"/>
          <p:cNvSpPr>
            <a:spLocks noGrp="1"/>
          </p:cNvSpPr>
          <p:nvPr>
            <p:ph type="dt" sz="quarter" idx="1"/>
          </p:nvPr>
        </p:nvSpPr>
        <p:spPr>
          <a:noFill/>
          <a:ln>
            <a:miter lim="800000"/>
            <a:headEnd/>
            <a:tailEnd/>
          </a:ln>
        </p:spPr>
        <p:txBody>
          <a:bodyPr/>
          <a:lstStyle/>
          <a:p>
            <a:fld id="{35D8D30C-F0A4-4086-BFD3-33543E76FC15}" type="datetime1">
              <a:rPr lang="en-GB" smtClean="0"/>
              <a:pPr/>
              <a:t>07/02/2017</a:t>
            </a:fld>
            <a:endParaRPr lang="en-GB" smtClean="0"/>
          </a:p>
        </p:txBody>
      </p:sp>
      <p:sp>
        <p:nvSpPr>
          <p:cNvPr id="27653" name="Slide Number Placeholder 4"/>
          <p:cNvSpPr>
            <a:spLocks noGrp="1"/>
          </p:cNvSpPr>
          <p:nvPr>
            <p:ph type="sldNum" sz="quarter" idx="5"/>
          </p:nvPr>
        </p:nvSpPr>
        <p:spPr>
          <a:noFill/>
          <a:ln>
            <a:miter lim="800000"/>
            <a:headEnd/>
            <a:tailEnd/>
          </a:ln>
        </p:spPr>
        <p:txBody>
          <a:bodyPr/>
          <a:lstStyle/>
          <a:p>
            <a:fld id="{A4DE44C3-7BAC-4ECB-AA0E-AEBB12F09B99}" type="slidenum">
              <a:rPr lang="en-GB" smtClean="0"/>
              <a:pPr/>
              <a:t>16</a:t>
            </a:fld>
            <a:endParaRPr lang="en-GB" smtClean="0"/>
          </a:p>
        </p:txBody>
      </p:sp>
    </p:spTree>
    <p:extLst>
      <p:ext uri="{BB962C8B-B14F-4D97-AF65-F5344CB8AC3E}">
        <p14:creationId xmlns:p14="http://schemas.microsoft.com/office/powerpoint/2010/main" val="86641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b="1" dirty="0" smtClean="0"/>
              <a:t>EGNOS-DGPS</a:t>
            </a:r>
          </a:p>
          <a:p>
            <a:pPr>
              <a:defRPr/>
            </a:pPr>
            <a:r>
              <a:rPr lang="nl-NL" b="0" dirty="0" smtClean="0"/>
              <a:t>Voor</a:t>
            </a:r>
            <a:r>
              <a:rPr lang="nl-NL" b="0" baseline="0" dirty="0" smtClean="0"/>
              <a:t> veel toepassingen is een afwijking van 10 meter niet acceptabel. Om de nauwkeurigheid te verbeteren worden correcties berekend ten opzichte van een netwerk van vaste stations op de aarde. In Europa is de EGNOS correctie beschikbaar. EGNOS bestaat uit een netwerk van grondstations waarvan de positie exact bekend is en drie </a:t>
            </a:r>
            <a:r>
              <a:rPr lang="nl-NL" b="0" baseline="0" dirty="0" err="1" smtClean="0"/>
              <a:t>geo-stationaire</a:t>
            </a:r>
            <a:r>
              <a:rPr lang="nl-NL" b="0" baseline="0" dirty="0" smtClean="0"/>
              <a:t> satellieten. Dit zijn satellieten die met de aarde meedraaien en altijd boven dezelfde plek staan. Met de afwijking van de GPS locatie en de werkelijke positie wordt een correctie berekend. De correcties worden via de geostationaire satellieten naar GPS ontvangers gestuurd. De correctie verbetert de nauwkeurigheid van de GPS </a:t>
            </a:r>
            <a:r>
              <a:rPr lang="nl-NL" b="0" baseline="0" dirty="0" err="1" smtClean="0"/>
              <a:t>lokatie</a:t>
            </a:r>
            <a:r>
              <a:rPr lang="nl-NL" b="0" baseline="0" dirty="0" smtClean="0"/>
              <a:t> met een factor 10 tot </a:t>
            </a:r>
            <a:r>
              <a:rPr lang="nl-NL" b="0" baseline="0" dirty="0" err="1" smtClean="0"/>
              <a:t>ca</a:t>
            </a:r>
            <a:r>
              <a:rPr lang="nl-NL" b="0" baseline="0" dirty="0" smtClean="0"/>
              <a:t> 1,5 meter.</a:t>
            </a:r>
          </a:p>
          <a:p>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17</a:t>
            </a:fld>
            <a:endParaRPr lang="en-GB"/>
          </a:p>
        </p:txBody>
      </p:sp>
    </p:spTree>
    <p:extLst>
      <p:ext uri="{BB962C8B-B14F-4D97-AF65-F5344CB8AC3E}">
        <p14:creationId xmlns:p14="http://schemas.microsoft.com/office/powerpoint/2010/main" val="2985925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NL" b="1" baseline="0" dirty="0" smtClean="0"/>
              <a:t>Overig DGPS</a:t>
            </a:r>
          </a:p>
          <a:p>
            <a:pPr>
              <a:defRPr/>
            </a:pPr>
            <a:r>
              <a:rPr lang="nl-NL" b="0" baseline="0" dirty="0" smtClean="0"/>
              <a:t>Er zijn ook commerciële DGPS (</a:t>
            </a:r>
            <a:r>
              <a:rPr lang="nl-NL" b="0" baseline="0" dirty="0" err="1" smtClean="0"/>
              <a:t>Differential</a:t>
            </a:r>
            <a:r>
              <a:rPr lang="nl-NL" b="0" baseline="0" dirty="0" smtClean="0"/>
              <a:t> GPS signalen) beschikbaar die een grotere nauwkeurigheid hebben doordat ze zijn gebaseerd op een dichter netwerk van referentie stations. Naarmate de afstanden tot referentie stations waarvoor de correcties worden berekend groter is wordt de correctie onnauwkeuriger.</a:t>
            </a:r>
          </a:p>
          <a:p>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18</a:t>
            </a:fld>
            <a:endParaRPr lang="en-GB"/>
          </a:p>
        </p:txBody>
      </p:sp>
    </p:spTree>
    <p:extLst>
      <p:ext uri="{BB962C8B-B14F-4D97-AF65-F5344CB8AC3E}">
        <p14:creationId xmlns:p14="http://schemas.microsoft.com/office/powerpoint/2010/main" val="261028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Wat</a:t>
            </a:r>
            <a:r>
              <a:rPr lang="en-GB" dirty="0" smtClean="0"/>
              <a:t> is RTK DGPS</a:t>
            </a:r>
          </a:p>
          <a:p>
            <a:pPr>
              <a:defRPr/>
            </a:pPr>
            <a:r>
              <a:rPr lang="nl-NL" b="1" baseline="0" dirty="0" smtClean="0"/>
              <a:t>RTK-DGPS (RTK =Real Time </a:t>
            </a:r>
            <a:r>
              <a:rPr lang="nl-NL" b="1" baseline="0" dirty="0" err="1" smtClean="0"/>
              <a:t>Kinematic</a:t>
            </a:r>
            <a:r>
              <a:rPr lang="nl-NL" b="1" baseline="0" dirty="0" smtClean="0"/>
              <a:t>) </a:t>
            </a:r>
          </a:p>
          <a:p>
            <a:r>
              <a:rPr lang="nl-NL" b="1" dirty="0" smtClean="0"/>
              <a:t>RTK</a:t>
            </a:r>
            <a:r>
              <a:rPr lang="nl-NL" dirty="0" smtClean="0"/>
              <a:t> staat voor </a:t>
            </a:r>
            <a:r>
              <a:rPr lang="nl-NL" b="1" dirty="0" smtClean="0"/>
              <a:t>Real Time </a:t>
            </a:r>
            <a:r>
              <a:rPr lang="nl-NL" b="1" dirty="0" err="1" smtClean="0"/>
              <a:t>Kinematic</a:t>
            </a:r>
            <a:r>
              <a:rPr lang="nl-NL" dirty="0" smtClean="0"/>
              <a:t> Bij DGPS wordt alleen gebruikgemaakt van gecodeerde informatie van de satellietsignalen, bij RTK wordt de fase van de satellietsignalen gebruikt, waarop deze codes zijn gemoduleerd. De resolutie van deze fase is in de orde van 20 centimeter en kan worden gemeten met een nauwkeurigheid van 1/100e, dus 2 millimeter. Op deze manier wordt dus de nauwkeurigheid van plaatsbepaling ten opzichte van DGPS nog eens met zo'n factor 10 tot 100 verhoogd.</a:t>
            </a:r>
          </a:p>
          <a:p>
            <a:r>
              <a:rPr lang="nl-NL" dirty="0" smtClean="0"/>
              <a:t>Om dit te kunnen realiseren moet echter aan een aantal voorwaarden worden voldaan, namelijk:</a:t>
            </a:r>
          </a:p>
          <a:p>
            <a:pPr marL="228600" indent="-228600">
              <a:buAutoNum type="arabicPeriod"/>
            </a:pPr>
            <a:r>
              <a:rPr lang="nl-NL" dirty="0" smtClean="0"/>
              <a:t>Twee ontvangers nodig, een referentieontvanger en een mobiele ontvanger, die in staat zijn om deze fase te meten. </a:t>
            </a:r>
          </a:p>
          <a:p>
            <a:pPr marL="228600" indent="-228600">
              <a:buAutoNum type="arabicPeriod"/>
            </a:pPr>
            <a:r>
              <a:rPr lang="nl-NL" dirty="0" smtClean="0"/>
              <a:t>Bij voorkeur min 6 verschillende satellieten ontvangen.</a:t>
            </a:r>
          </a:p>
          <a:p>
            <a:pPr marL="228600" indent="-228600">
              <a:buAutoNum type="arabicPeriod"/>
            </a:pPr>
            <a:r>
              <a:rPr lang="nl-NL" dirty="0" smtClean="0"/>
              <a:t>Een snelle en betrouwbare radioverbinding om de grotere hoeveelheid aan informatie over te sturen van de referentie- naar de mobiele ontvanger.</a:t>
            </a:r>
          </a:p>
          <a:p>
            <a:pPr marL="228600" indent="-228600">
              <a:buAutoNum type="arabicPeriod"/>
            </a:pPr>
            <a:r>
              <a:rPr lang="nl-NL" dirty="0" smtClean="0"/>
              <a:t>Initialisatie</a:t>
            </a:r>
            <a:r>
              <a:rPr lang="nl-NL" baseline="0" dirty="0" smtClean="0"/>
              <a:t> nodig</a:t>
            </a:r>
            <a:r>
              <a:rPr lang="nl-NL" dirty="0" smtClean="0"/>
              <a:t>. Het gehele aantal golflengten tussen ontvanger en satelliet bepalen. De fase van het gemeten signaal is een zich herhalend restant van het complete signaal. (meerduidigheid)</a:t>
            </a:r>
          </a:p>
          <a:p>
            <a:pPr marL="228600" indent="-228600">
              <a:buAutoNum type="arabicPeriod"/>
            </a:pPr>
            <a:r>
              <a:rPr lang="nl-NL" dirty="0" smtClean="0"/>
              <a:t>Software om de berekening van de meerduidigheden kan uitvoeren.</a:t>
            </a:r>
          </a:p>
          <a:p>
            <a:pPr marL="228600" indent="-228600">
              <a:buAutoNum type="arabicPeriod"/>
            </a:pPr>
            <a:r>
              <a:rPr lang="nl-NL" dirty="0" smtClean="0"/>
              <a:t>Geringe</a:t>
            </a:r>
            <a:r>
              <a:rPr lang="nl-NL" baseline="0" dirty="0" smtClean="0"/>
              <a:t> afstand  tussen m</a:t>
            </a:r>
            <a:r>
              <a:rPr lang="nl-NL" dirty="0" smtClean="0"/>
              <a:t>obiele ontvanger en de referentieontvanger omdat verschillen in de ionosfeer en troposfeer een belemmerende factor vormt. Ook het gebruik van de UHF-verbinding beperkt dit bereik. In Nederland is dit aan regels gebonden en mag meestal niet meer dan 0.5 - 1 Watt gebruikt worden bij hoogtes van maximaal 20 meter.</a:t>
            </a:r>
            <a:r>
              <a:rPr lang="nl-NL" baseline="0" dirty="0" smtClean="0"/>
              <a:t> </a:t>
            </a:r>
            <a:r>
              <a:rPr lang="nl-NL" dirty="0" smtClean="0"/>
              <a:t>Het gebruik van een RTK-DGPS (UHF) zender [zowel vast als portable] is </a:t>
            </a:r>
            <a:r>
              <a:rPr lang="nl-NL" dirty="0" err="1" smtClean="0"/>
              <a:t>vergunningplichtig</a:t>
            </a:r>
            <a:r>
              <a:rPr lang="nl-NL" dirty="0" smtClean="0"/>
              <a:t>. Een zendvergunning kan aangevraagd worden bij het Agentschap Telecom Het gebruiken van RTK-DGPS (UHF) systemen zonder zendvergunning is strafbaar.</a:t>
            </a:r>
          </a:p>
          <a:p>
            <a:endParaRPr lang="en-GB" dirty="0" smtClean="0"/>
          </a:p>
          <a:p>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19</a:t>
            </a:fld>
            <a:endParaRPr lang="en-GB"/>
          </a:p>
        </p:txBody>
      </p:sp>
    </p:spTree>
    <p:extLst>
      <p:ext uri="{BB962C8B-B14F-4D97-AF65-F5344CB8AC3E}">
        <p14:creationId xmlns:p14="http://schemas.microsoft.com/office/powerpoint/2010/main" val="38650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w="12700">
            <a:miter lim="800000"/>
            <a:headEnd/>
            <a:tailEnd/>
          </a:ln>
        </p:spPr>
        <p:txBody>
          <a:bodyPr/>
          <a:lstStyle/>
          <a:p>
            <a:fld id="{A46DB21D-4475-489A-90E5-3C9EB2CD96B4}" type="datetime1">
              <a:rPr lang="en-GB" smtClean="0"/>
              <a:pPr/>
              <a:t>07/02/2017</a:t>
            </a:fld>
            <a:endParaRPr lang="en-GB" smtClean="0"/>
          </a:p>
        </p:txBody>
      </p:sp>
      <p:sp>
        <p:nvSpPr>
          <p:cNvPr id="30723" name="Rectangle 7"/>
          <p:cNvSpPr>
            <a:spLocks noGrp="1" noChangeArrowheads="1"/>
          </p:cNvSpPr>
          <p:nvPr>
            <p:ph type="sldNum" sz="quarter" idx="5"/>
          </p:nvPr>
        </p:nvSpPr>
        <p:spPr>
          <a:noFill/>
          <a:ln w="12700">
            <a:miter lim="800000"/>
            <a:headEnd/>
            <a:tailEnd/>
          </a:ln>
        </p:spPr>
        <p:txBody>
          <a:bodyPr/>
          <a:lstStyle/>
          <a:p>
            <a:fld id="{0EB43E94-ECD9-4958-A358-BDD8F9D3AED0}" type="slidenum">
              <a:rPr lang="en-GB" smtClean="0"/>
              <a:pPr/>
              <a:t>20</a:t>
            </a:fld>
            <a:endParaRPr lang="en-GB"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r>
              <a:rPr lang="en-US" dirty="0" err="1" smtClean="0"/>
              <a:t>Agrometius</a:t>
            </a:r>
            <a:r>
              <a:rPr lang="en-US" dirty="0" smtClean="0"/>
              <a:t>, </a:t>
            </a:r>
            <a:r>
              <a:rPr lang="en-US" dirty="0" err="1" smtClean="0"/>
              <a:t>buxusplanten</a:t>
            </a:r>
            <a:endParaRPr lang="en-US" dirty="0" smtClean="0"/>
          </a:p>
          <a:p>
            <a:r>
              <a:rPr lang="en-US" dirty="0" smtClean="0"/>
              <a:t>SBG </a:t>
            </a:r>
            <a:r>
              <a:rPr lang="en-US" dirty="0" err="1" smtClean="0"/>
              <a:t>bomen</a:t>
            </a:r>
            <a:r>
              <a:rPr lang="en-US" dirty="0" smtClean="0"/>
              <a:t> </a:t>
            </a:r>
            <a:r>
              <a:rPr lang="en-US" dirty="0" err="1" smtClean="0"/>
              <a:t>planten</a:t>
            </a:r>
            <a:endParaRPr lang="en-US" dirty="0" smtClean="0"/>
          </a:p>
          <a:p>
            <a:r>
              <a:rPr lang="en-US" dirty="0" smtClean="0"/>
              <a:t>SBG </a:t>
            </a:r>
            <a:r>
              <a:rPr lang="en-US" dirty="0" err="1" smtClean="0"/>
              <a:t>boer</a:t>
            </a:r>
            <a:r>
              <a:rPr lang="en-US" dirty="0" smtClean="0"/>
              <a:t> </a:t>
            </a:r>
            <a:r>
              <a:rPr lang="en-US" dirty="0" err="1" smtClean="0"/>
              <a:t>groet</a:t>
            </a:r>
            <a:r>
              <a:rPr lang="en-US" dirty="0" smtClean="0"/>
              <a:t> </a:t>
            </a:r>
            <a:r>
              <a:rPr lang="en-US" dirty="0" err="1" smtClean="0"/>
              <a:t>toer</a:t>
            </a:r>
            <a:endParaRPr lang="en-US" dirty="0" smtClean="0"/>
          </a:p>
        </p:txBody>
      </p:sp>
    </p:spTree>
    <p:extLst>
      <p:ext uri="{BB962C8B-B14F-4D97-AF65-F5344CB8AC3E}">
        <p14:creationId xmlns:p14="http://schemas.microsoft.com/office/powerpoint/2010/main" val="325011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Naast</a:t>
            </a:r>
            <a:r>
              <a:rPr lang="en-GB" baseline="0" dirty="0" smtClean="0"/>
              <a:t> </a:t>
            </a:r>
            <a:r>
              <a:rPr lang="en-GB" baseline="0" dirty="0" err="1" smtClean="0"/>
              <a:t>navigatie</a:t>
            </a:r>
            <a:r>
              <a:rPr lang="en-GB" baseline="0" dirty="0" smtClean="0"/>
              <a:t> van tractor en </a:t>
            </a:r>
            <a:r>
              <a:rPr lang="en-GB" baseline="0" dirty="0" err="1" smtClean="0"/>
              <a:t>werktuig</a:t>
            </a:r>
            <a:r>
              <a:rPr lang="en-GB" baseline="0" dirty="0" smtClean="0"/>
              <a:t>, </a:t>
            </a:r>
            <a:r>
              <a:rPr lang="en-GB" baseline="0" dirty="0" err="1" smtClean="0"/>
              <a:t>kunnenn</a:t>
            </a:r>
            <a:r>
              <a:rPr lang="en-GB" baseline="0" dirty="0" smtClean="0"/>
              <a:t> </a:t>
            </a:r>
            <a:r>
              <a:rPr lang="en-GB" baseline="0" dirty="0" err="1" smtClean="0"/>
              <a:t>gps</a:t>
            </a:r>
            <a:r>
              <a:rPr lang="en-GB" baseline="0" dirty="0" smtClean="0"/>
              <a:t> </a:t>
            </a:r>
            <a:r>
              <a:rPr lang="en-GB" baseline="0" dirty="0" err="1" smtClean="0"/>
              <a:t>ontvangers</a:t>
            </a:r>
            <a:r>
              <a:rPr lang="en-GB" baseline="0" dirty="0" smtClean="0"/>
              <a:t> van nut </a:t>
            </a:r>
            <a:r>
              <a:rPr lang="en-GB" baseline="0" dirty="0" err="1" smtClean="0"/>
              <a:t>zijn</a:t>
            </a:r>
            <a:r>
              <a:rPr lang="en-GB" baseline="0" dirty="0" smtClean="0"/>
              <a:t> </a:t>
            </a:r>
            <a:r>
              <a:rPr lang="en-GB" baseline="0" dirty="0" err="1" smtClean="0"/>
              <a:t>bij</a:t>
            </a:r>
            <a:r>
              <a:rPr lang="en-GB" baseline="0" dirty="0" smtClean="0"/>
              <a:t> het </a:t>
            </a:r>
            <a:r>
              <a:rPr lang="en-GB" baseline="0" dirty="0" err="1" smtClean="0"/>
              <a:t>vastleggen</a:t>
            </a:r>
            <a:r>
              <a:rPr lang="en-GB" baseline="0" dirty="0" smtClean="0"/>
              <a:t> van </a:t>
            </a:r>
            <a:r>
              <a:rPr lang="en-GB" baseline="0" dirty="0" err="1" smtClean="0"/>
              <a:t>plaatsen</a:t>
            </a:r>
            <a:r>
              <a:rPr lang="en-GB" baseline="0" dirty="0" smtClean="0"/>
              <a:t> </a:t>
            </a:r>
            <a:r>
              <a:rPr lang="en-GB" baseline="0" dirty="0" err="1" smtClean="0"/>
              <a:t>waar</a:t>
            </a:r>
            <a:r>
              <a:rPr lang="en-GB" baseline="0" dirty="0" smtClean="0"/>
              <a:t> </a:t>
            </a:r>
            <a:r>
              <a:rPr lang="en-GB" baseline="0" dirty="0" err="1" smtClean="0"/>
              <a:t>zich</a:t>
            </a:r>
            <a:r>
              <a:rPr lang="en-GB" baseline="0" dirty="0" smtClean="0"/>
              <a:t> </a:t>
            </a:r>
            <a:r>
              <a:rPr lang="en-GB" baseline="0" dirty="0" err="1" smtClean="0"/>
              <a:t>problemen</a:t>
            </a:r>
            <a:r>
              <a:rPr lang="en-GB" baseline="0" dirty="0" smtClean="0"/>
              <a:t> </a:t>
            </a:r>
            <a:r>
              <a:rPr lang="en-GB" baseline="0" dirty="0" err="1" smtClean="0"/>
              <a:t>voordoen</a:t>
            </a:r>
            <a:r>
              <a:rPr lang="en-GB" baseline="0" dirty="0" smtClean="0"/>
              <a:t>.</a:t>
            </a:r>
          </a:p>
          <a:p>
            <a:r>
              <a:rPr lang="en-GB" baseline="0" dirty="0" err="1" smtClean="0"/>
              <a:t>Bijvoorbeeld</a:t>
            </a:r>
            <a:r>
              <a:rPr lang="en-GB" baseline="0" dirty="0" smtClean="0"/>
              <a:t>:</a:t>
            </a:r>
          </a:p>
          <a:p>
            <a:r>
              <a:rPr lang="en-GB" baseline="0" dirty="0" err="1" smtClean="0"/>
              <a:t>Plekken</a:t>
            </a:r>
            <a:r>
              <a:rPr lang="en-GB" baseline="0" dirty="0" smtClean="0"/>
              <a:t> met </a:t>
            </a:r>
            <a:r>
              <a:rPr lang="en-GB" baseline="0" dirty="0" err="1" smtClean="0"/>
              <a:t>onvoldoende</a:t>
            </a:r>
            <a:r>
              <a:rPr lang="en-GB" baseline="0" dirty="0" smtClean="0"/>
              <a:t> drainage in </a:t>
            </a:r>
            <a:r>
              <a:rPr lang="en-GB" baseline="0" dirty="0" err="1" smtClean="0"/>
              <a:t>natte</a:t>
            </a:r>
            <a:r>
              <a:rPr lang="en-GB" baseline="0" dirty="0" smtClean="0"/>
              <a:t> </a:t>
            </a:r>
            <a:r>
              <a:rPr lang="en-GB" baseline="0" dirty="0" err="1" smtClean="0"/>
              <a:t>perioden</a:t>
            </a:r>
            <a:r>
              <a:rPr lang="en-GB" baseline="0" dirty="0" smtClean="0"/>
              <a:t>.</a:t>
            </a:r>
          </a:p>
          <a:p>
            <a:r>
              <a:rPr lang="en-GB" baseline="0" dirty="0" err="1" smtClean="0"/>
              <a:t>Slempplekken</a:t>
            </a:r>
            <a:r>
              <a:rPr lang="en-GB" baseline="0" dirty="0" smtClean="0"/>
              <a:t>,</a:t>
            </a:r>
          </a:p>
          <a:p>
            <a:r>
              <a:rPr lang="en-GB" baseline="0" dirty="0" err="1" smtClean="0"/>
              <a:t>Valplekken</a:t>
            </a:r>
            <a:r>
              <a:rPr lang="en-GB" baseline="0" dirty="0" smtClean="0"/>
              <a:t> </a:t>
            </a:r>
            <a:r>
              <a:rPr lang="en-GB" baseline="0" dirty="0" err="1" smtClean="0"/>
              <a:t>vanwege</a:t>
            </a:r>
            <a:r>
              <a:rPr lang="en-GB" baseline="0" dirty="0" smtClean="0"/>
              <a:t> </a:t>
            </a:r>
            <a:r>
              <a:rPr lang="en-GB" baseline="0" dirty="0" err="1" smtClean="0"/>
              <a:t>aaltjes</a:t>
            </a:r>
            <a:r>
              <a:rPr lang="en-GB" baseline="0" dirty="0" smtClean="0"/>
              <a:t>,</a:t>
            </a:r>
          </a:p>
          <a:p>
            <a:r>
              <a:rPr lang="en-GB" baseline="0" dirty="0" err="1" smtClean="0"/>
              <a:t>Plekken</a:t>
            </a:r>
            <a:r>
              <a:rPr lang="en-GB" baseline="0" dirty="0" smtClean="0"/>
              <a:t> met </a:t>
            </a:r>
            <a:r>
              <a:rPr lang="en-GB" baseline="0" dirty="0" err="1" smtClean="0"/>
              <a:t>wortelonkruiden</a:t>
            </a:r>
            <a:endParaRPr lang="en-GB" baseline="0" dirty="0" smtClean="0"/>
          </a:p>
          <a:p>
            <a:endParaRPr lang="en-GB" baseline="0" dirty="0" smtClean="0"/>
          </a:p>
          <a:p>
            <a:r>
              <a:rPr lang="en-GB" baseline="0" dirty="0" err="1" smtClean="0"/>
              <a:t>Ook</a:t>
            </a:r>
            <a:r>
              <a:rPr lang="en-GB" baseline="0" dirty="0" smtClean="0"/>
              <a:t> </a:t>
            </a:r>
            <a:r>
              <a:rPr lang="en-GB" baseline="0" dirty="0" err="1" smtClean="0"/>
              <a:t>biedt</a:t>
            </a:r>
            <a:r>
              <a:rPr lang="en-GB" baseline="0" dirty="0" smtClean="0"/>
              <a:t> het </a:t>
            </a:r>
            <a:r>
              <a:rPr lang="en-GB" baseline="0" dirty="0" err="1" smtClean="0"/>
              <a:t>mogelijkheden</a:t>
            </a:r>
            <a:r>
              <a:rPr lang="en-GB" baseline="0" dirty="0" smtClean="0"/>
              <a:t> in </a:t>
            </a:r>
            <a:r>
              <a:rPr lang="en-GB" baseline="0" dirty="0" err="1" smtClean="0"/>
              <a:t>combinatie</a:t>
            </a:r>
            <a:r>
              <a:rPr lang="en-GB" baseline="0" dirty="0" smtClean="0"/>
              <a:t> met meet </a:t>
            </a:r>
            <a:r>
              <a:rPr lang="en-GB" baseline="0" dirty="0" err="1" smtClean="0"/>
              <a:t>apparatuur</a:t>
            </a:r>
            <a:r>
              <a:rPr lang="en-GB" baseline="0" dirty="0" smtClean="0"/>
              <a:t> op </a:t>
            </a:r>
            <a:r>
              <a:rPr lang="en-GB" baseline="0" dirty="0" err="1" smtClean="0"/>
              <a:t>oogstmachines</a:t>
            </a:r>
            <a:r>
              <a:rPr lang="en-GB" baseline="0" dirty="0" smtClean="0"/>
              <a:t> </a:t>
            </a:r>
            <a:r>
              <a:rPr lang="en-GB" baseline="0" dirty="0" err="1" smtClean="0"/>
              <a:t>om</a:t>
            </a:r>
            <a:r>
              <a:rPr lang="en-GB" baseline="0" dirty="0" smtClean="0"/>
              <a:t> </a:t>
            </a:r>
            <a:r>
              <a:rPr lang="en-GB" baseline="0" dirty="0" err="1" smtClean="0"/>
              <a:t>opbrengstkaarten</a:t>
            </a:r>
            <a:r>
              <a:rPr lang="en-GB" baseline="0" dirty="0" smtClean="0"/>
              <a:t> </a:t>
            </a:r>
            <a:r>
              <a:rPr lang="en-GB" baseline="0" dirty="0" err="1" smtClean="0"/>
              <a:t>te</a:t>
            </a:r>
            <a:r>
              <a:rPr lang="en-GB" baseline="0" dirty="0" smtClean="0"/>
              <a:t> </a:t>
            </a:r>
            <a:r>
              <a:rPr lang="en-GB" baseline="0" dirty="0" err="1" smtClean="0"/>
              <a:t>maken</a:t>
            </a:r>
            <a:r>
              <a:rPr lang="en-GB" baseline="0" dirty="0" smtClean="0"/>
              <a:t>.</a:t>
            </a:r>
          </a:p>
          <a:p>
            <a:r>
              <a:rPr lang="en-GB" baseline="0" dirty="0" err="1" smtClean="0"/>
              <a:t>Koppeling</a:t>
            </a:r>
            <a:r>
              <a:rPr lang="en-GB" baseline="0" dirty="0" smtClean="0"/>
              <a:t> van GPS </a:t>
            </a:r>
            <a:r>
              <a:rPr lang="en-GB" baseline="0" dirty="0" err="1" smtClean="0"/>
              <a:t>aan</a:t>
            </a:r>
            <a:r>
              <a:rPr lang="en-GB" baseline="0" dirty="0" smtClean="0"/>
              <a:t> </a:t>
            </a:r>
            <a:r>
              <a:rPr lang="en-GB" baseline="0" dirty="0" err="1" smtClean="0"/>
              <a:t>sensoren</a:t>
            </a:r>
            <a:r>
              <a:rPr lang="en-GB" baseline="0" dirty="0" smtClean="0"/>
              <a:t> op </a:t>
            </a:r>
            <a:r>
              <a:rPr lang="en-GB" baseline="0" dirty="0" err="1" smtClean="0"/>
              <a:t>tractoren</a:t>
            </a:r>
            <a:r>
              <a:rPr lang="en-GB" baseline="0" dirty="0" smtClean="0"/>
              <a:t> </a:t>
            </a:r>
            <a:r>
              <a:rPr lang="en-GB" baseline="0" dirty="0" err="1" smtClean="0"/>
              <a:t>geven</a:t>
            </a:r>
            <a:r>
              <a:rPr lang="en-GB" baseline="0" dirty="0" smtClean="0"/>
              <a:t> </a:t>
            </a:r>
            <a:r>
              <a:rPr lang="en-GB" baseline="0" dirty="0" err="1" smtClean="0"/>
              <a:t>een</a:t>
            </a:r>
            <a:r>
              <a:rPr lang="en-GB" baseline="0" dirty="0" smtClean="0"/>
              <a:t> </a:t>
            </a:r>
            <a:r>
              <a:rPr lang="en-GB" baseline="0" dirty="0" err="1" smtClean="0"/>
              <a:t>beeld</a:t>
            </a:r>
            <a:r>
              <a:rPr lang="en-GB" baseline="0" dirty="0" smtClean="0"/>
              <a:t> van </a:t>
            </a:r>
            <a:r>
              <a:rPr lang="en-GB" baseline="0" dirty="0" err="1" smtClean="0"/>
              <a:t>trekkracht</a:t>
            </a:r>
            <a:r>
              <a:rPr lang="en-GB" baseline="0" dirty="0" smtClean="0"/>
              <a:t>, </a:t>
            </a:r>
            <a:r>
              <a:rPr lang="en-GB" baseline="0" dirty="0" err="1" smtClean="0"/>
              <a:t>werksnelheid</a:t>
            </a:r>
            <a:r>
              <a:rPr lang="en-GB" baseline="0" dirty="0" smtClean="0"/>
              <a:t>, </a:t>
            </a:r>
            <a:r>
              <a:rPr lang="en-GB" baseline="0" dirty="0" err="1" smtClean="0"/>
              <a:t>brandsofgebruik</a:t>
            </a:r>
            <a:r>
              <a:rPr lang="en-GB" baseline="0" dirty="0" smtClean="0"/>
              <a:t> etc.</a:t>
            </a:r>
          </a:p>
          <a:p>
            <a:r>
              <a:rPr lang="en-GB" baseline="0" dirty="0" smtClean="0"/>
              <a:t>Met </a:t>
            </a:r>
            <a:r>
              <a:rPr lang="en-GB" baseline="0" dirty="0" err="1" smtClean="0"/>
              <a:t>deze</a:t>
            </a:r>
            <a:r>
              <a:rPr lang="en-GB" baseline="0" dirty="0" smtClean="0"/>
              <a:t> </a:t>
            </a:r>
            <a:r>
              <a:rPr lang="en-GB" baseline="0" dirty="0" err="1" smtClean="0"/>
              <a:t>informatie</a:t>
            </a:r>
            <a:r>
              <a:rPr lang="en-GB" baseline="0" dirty="0" smtClean="0"/>
              <a:t> </a:t>
            </a:r>
            <a:r>
              <a:rPr lang="en-GB" baseline="0" dirty="0" err="1" smtClean="0"/>
              <a:t>kunnen</a:t>
            </a:r>
            <a:r>
              <a:rPr lang="en-GB" baseline="0" dirty="0" smtClean="0"/>
              <a:t> </a:t>
            </a:r>
            <a:r>
              <a:rPr lang="en-GB" baseline="0" dirty="0" err="1" smtClean="0"/>
              <a:t>teeltmaatregelen</a:t>
            </a:r>
            <a:r>
              <a:rPr lang="en-GB" baseline="0" dirty="0" smtClean="0"/>
              <a:t> </a:t>
            </a:r>
            <a:r>
              <a:rPr lang="en-GB" baseline="0" dirty="0" err="1" smtClean="0"/>
              <a:t>worden</a:t>
            </a:r>
            <a:r>
              <a:rPr lang="en-GB" baseline="0" dirty="0" smtClean="0"/>
              <a:t> </a:t>
            </a:r>
            <a:r>
              <a:rPr lang="en-GB" baseline="0" dirty="0" err="1" smtClean="0"/>
              <a:t>geoptimaliseerd</a:t>
            </a:r>
            <a:r>
              <a:rPr lang="en-GB" baseline="0" dirty="0" smtClean="0"/>
              <a:t>.</a:t>
            </a:r>
          </a:p>
          <a:p>
            <a:r>
              <a:rPr lang="en-GB" baseline="0" dirty="0" err="1" smtClean="0"/>
              <a:t>Eisen</a:t>
            </a:r>
            <a:r>
              <a:rPr lang="en-GB" baseline="0" dirty="0" smtClean="0"/>
              <a:t> </a:t>
            </a:r>
            <a:r>
              <a:rPr lang="en-GB" baseline="0" dirty="0" err="1" smtClean="0"/>
              <a:t>aan</a:t>
            </a:r>
            <a:r>
              <a:rPr lang="en-GB" baseline="0" dirty="0" smtClean="0"/>
              <a:t> de </a:t>
            </a:r>
            <a:r>
              <a:rPr lang="en-GB" baseline="0" dirty="0" err="1" smtClean="0"/>
              <a:t>nauwkeurigheid</a:t>
            </a:r>
            <a:r>
              <a:rPr lang="en-GB" baseline="0" dirty="0" smtClean="0"/>
              <a:t> van GPS </a:t>
            </a:r>
            <a:r>
              <a:rPr lang="en-GB" baseline="0" dirty="0" err="1" smtClean="0"/>
              <a:t>plaatsbepaling</a:t>
            </a:r>
            <a:r>
              <a:rPr lang="en-GB" baseline="0" dirty="0" smtClean="0"/>
              <a:t> </a:t>
            </a:r>
            <a:r>
              <a:rPr lang="en-GB" baseline="0" dirty="0" err="1" smtClean="0"/>
              <a:t>bij</a:t>
            </a:r>
            <a:r>
              <a:rPr lang="en-GB" baseline="0" dirty="0" smtClean="0"/>
              <a:t> </a:t>
            </a:r>
            <a:r>
              <a:rPr lang="en-GB" baseline="0" dirty="0" err="1" smtClean="0"/>
              <a:t>dergelijke</a:t>
            </a:r>
            <a:r>
              <a:rPr lang="en-GB" baseline="0" dirty="0" smtClean="0"/>
              <a:t> </a:t>
            </a:r>
            <a:r>
              <a:rPr lang="en-GB" baseline="0" dirty="0" err="1" smtClean="0"/>
              <a:t>toepassingen</a:t>
            </a:r>
            <a:r>
              <a:rPr lang="en-GB" baseline="0" dirty="0" smtClean="0"/>
              <a:t> </a:t>
            </a:r>
            <a:r>
              <a:rPr lang="en-GB" baseline="0" dirty="0" err="1" smtClean="0"/>
              <a:t>zijn</a:t>
            </a:r>
            <a:r>
              <a:rPr lang="en-GB" baseline="0" dirty="0" smtClean="0"/>
              <a:t> </a:t>
            </a:r>
            <a:r>
              <a:rPr lang="en-GB" baseline="0" dirty="0" err="1" smtClean="0"/>
              <a:t>niet</a:t>
            </a:r>
            <a:r>
              <a:rPr lang="en-GB" baseline="0" dirty="0" smtClean="0"/>
              <a:t> erg </a:t>
            </a:r>
            <a:r>
              <a:rPr lang="en-GB" baseline="0" dirty="0" err="1" smtClean="0"/>
              <a:t>hoog</a:t>
            </a:r>
            <a:r>
              <a:rPr lang="en-GB" baseline="0" dirty="0" smtClean="0"/>
              <a:t> </a:t>
            </a:r>
            <a:r>
              <a:rPr lang="en-GB" baseline="0" dirty="0" err="1" smtClean="0"/>
              <a:t>een</a:t>
            </a:r>
            <a:r>
              <a:rPr lang="en-GB" baseline="0" dirty="0" smtClean="0"/>
              <a:t> </a:t>
            </a:r>
            <a:r>
              <a:rPr lang="en-GB" baseline="0" dirty="0" err="1" smtClean="0"/>
              <a:t>nauwkeurigheid</a:t>
            </a:r>
            <a:r>
              <a:rPr lang="en-GB" baseline="0" dirty="0" smtClean="0"/>
              <a:t> van &lt;2 meter is </a:t>
            </a:r>
            <a:r>
              <a:rPr lang="en-GB" baseline="0" dirty="0" err="1" smtClean="0"/>
              <a:t>meestal</a:t>
            </a:r>
            <a:r>
              <a:rPr lang="en-GB" baseline="0" dirty="0" smtClean="0"/>
              <a:t> </a:t>
            </a:r>
            <a:r>
              <a:rPr lang="en-GB" baseline="0" dirty="0" err="1" smtClean="0"/>
              <a:t>voldoende</a:t>
            </a:r>
            <a:r>
              <a:rPr lang="en-GB" baseline="0" dirty="0" smtClean="0"/>
              <a:t>. </a:t>
            </a:r>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21</a:t>
            </a:fld>
            <a:endParaRPr lang="en-GB"/>
          </a:p>
        </p:txBody>
      </p:sp>
    </p:spTree>
    <p:extLst>
      <p:ext uri="{BB962C8B-B14F-4D97-AF65-F5344CB8AC3E}">
        <p14:creationId xmlns:p14="http://schemas.microsoft.com/office/powerpoint/2010/main" val="71665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GB" smtClean="0"/>
              <a:t>http://www.agrometius.nl/uploads/leaflets/agrometius_brochure_031110uitv.pdf</a:t>
            </a:r>
          </a:p>
        </p:txBody>
      </p:sp>
      <p:sp>
        <p:nvSpPr>
          <p:cNvPr id="31748" name="Date Placeholder 3"/>
          <p:cNvSpPr>
            <a:spLocks noGrp="1"/>
          </p:cNvSpPr>
          <p:nvPr>
            <p:ph type="dt" sz="quarter" idx="1"/>
          </p:nvPr>
        </p:nvSpPr>
        <p:spPr>
          <a:noFill/>
          <a:ln>
            <a:miter lim="800000"/>
            <a:headEnd/>
            <a:tailEnd/>
          </a:ln>
        </p:spPr>
        <p:txBody>
          <a:bodyPr/>
          <a:lstStyle/>
          <a:p>
            <a:fld id="{A5C81AF7-6728-4A51-B25D-AB4EDED4A070}" type="datetime1">
              <a:rPr lang="en-GB" smtClean="0"/>
              <a:pPr/>
              <a:t>07/02/2017</a:t>
            </a:fld>
            <a:endParaRPr lang="en-GB" smtClean="0"/>
          </a:p>
        </p:txBody>
      </p:sp>
      <p:sp>
        <p:nvSpPr>
          <p:cNvPr id="31749" name="Slide Number Placeholder 4"/>
          <p:cNvSpPr>
            <a:spLocks noGrp="1"/>
          </p:cNvSpPr>
          <p:nvPr>
            <p:ph type="sldNum" sz="quarter" idx="5"/>
          </p:nvPr>
        </p:nvSpPr>
        <p:spPr>
          <a:noFill/>
          <a:ln>
            <a:miter lim="800000"/>
            <a:headEnd/>
            <a:tailEnd/>
          </a:ln>
        </p:spPr>
        <p:txBody>
          <a:bodyPr/>
          <a:lstStyle/>
          <a:p>
            <a:fld id="{25ABCC93-08EF-4E2E-AF72-5D17092909E1}" type="slidenum">
              <a:rPr lang="en-GB" smtClean="0"/>
              <a:pPr/>
              <a:t>22</a:t>
            </a:fld>
            <a:endParaRPr lang="en-GB" smtClean="0"/>
          </a:p>
        </p:txBody>
      </p:sp>
    </p:spTree>
    <p:extLst>
      <p:ext uri="{BB962C8B-B14F-4D97-AF65-F5344CB8AC3E}">
        <p14:creationId xmlns:p14="http://schemas.microsoft.com/office/powerpoint/2010/main" val="305504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w="12700">
            <a:miter lim="800000"/>
            <a:headEnd/>
            <a:tailEnd/>
          </a:ln>
        </p:spPr>
        <p:txBody>
          <a:bodyPr/>
          <a:lstStyle/>
          <a:p>
            <a:fld id="{990F6936-E75C-449C-B790-A5C68B8C57F2}" type="datetime1">
              <a:rPr lang="en-GB" smtClean="0"/>
              <a:pPr/>
              <a:t>07/02/2017</a:t>
            </a:fld>
            <a:endParaRPr lang="en-GB" smtClean="0"/>
          </a:p>
        </p:txBody>
      </p:sp>
      <p:sp>
        <p:nvSpPr>
          <p:cNvPr id="23555" name="Rectangle 7"/>
          <p:cNvSpPr>
            <a:spLocks noGrp="1" noChangeArrowheads="1"/>
          </p:cNvSpPr>
          <p:nvPr>
            <p:ph type="sldNum" sz="quarter" idx="5"/>
          </p:nvPr>
        </p:nvSpPr>
        <p:spPr>
          <a:noFill/>
          <a:ln w="12700">
            <a:miter lim="800000"/>
            <a:headEnd/>
            <a:tailEnd/>
          </a:ln>
        </p:spPr>
        <p:txBody>
          <a:bodyPr/>
          <a:lstStyle/>
          <a:p>
            <a:fld id="{E8CF0356-4DCD-412A-B311-C7B89E877CD6}" type="slidenum">
              <a:rPr lang="en-GB" smtClean="0"/>
              <a:pPr/>
              <a:t>2</a:t>
            </a:fld>
            <a:endParaRPr lang="en-GB" smtClean="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endParaRPr lang="nl-NL" noProof="1" smtClean="0"/>
          </a:p>
        </p:txBody>
      </p:sp>
    </p:spTree>
    <p:extLst>
      <p:ext uri="{BB962C8B-B14F-4D97-AF65-F5344CB8AC3E}">
        <p14:creationId xmlns:p14="http://schemas.microsoft.com/office/powerpoint/2010/main" val="280282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dirty="0" smtClean="0">
              <a:solidFill>
                <a:srgbClr val="FF0000"/>
              </a:solidFill>
            </a:endParaRPr>
          </a:p>
        </p:txBody>
      </p:sp>
      <p:sp>
        <p:nvSpPr>
          <p:cNvPr id="32772" name="Date Placeholder 3"/>
          <p:cNvSpPr>
            <a:spLocks noGrp="1"/>
          </p:cNvSpPr>
          <p:nvPr>
            <p:ph type="dt" sz="quarter" idx="1"/>
          </p:nvPr>
        </p:nvSpPr>
        <p:spPr>
          <a:noFill/>
          <a:ln>
            <a:miter lim="800000"/>
            <a:headEnd/>
            <a:tailEnd/>
          </a:ln>
        </p:spPr>
        <p:txBody>
          <a:bodyPr/>
          <a:lstStyle/>
          <a:p>
            <a:fld id="{2B785045-54CD-4E7B-88DE-547F5CB36804}" type="datetime1">
              <a:rPr lang="en-GB" smtClean="0"/>
              <a:pPr/>
              <a:t>07/02/2017</a:t>
            </a:fld>
            <a:endParaRPr lang="en-GB" smtClean="0"/>
          </a:p>
        </p:txBody>
      </p:sp>
      <p:sp>
        <p:nvSpPr>
          <p:cNvPr id="32773" name="Slide Number Placeholder 4"/>
          <p:cNvSpPr>
            <a:spLocks noGrp="1"/>
          </p:cNvSpPr>
          <p:nvPr>
            <p:ph type="sldNum" sz="quarter" idx="5"/>
          </p:nvPr>
        </p:nvSpPr>
        <p:spPr>
          <a:noFill/>
          <a:ln>
            <a:miter lim="800000"/>
            <a:headEnd/>
            <a:tailEnd/>
          </a:ln>
        </p:spPr>
        <p:txBody>
          <a:bodyPr/>
          <a:lstStyle/>
          <a:p>
            <a:fld id="{3288C1EC-A176-4819-B6BF-5A20FE021A20}" type="slidenum">
              <a:rPr lang="en-GB" smtClean="0"/>
              <a:pPr/>
              <a:t>23</a:t>
            </a:fld>
            <a:endParaRPr lang="en-GB" smtClean="0"/>
          </a:p>
        </p:txBody>
      </p:sp>
    </p:spTree>
    <p:extLst>
      <p:ext uri="{BB962C8B-B14F-4D97-AF65-F5344CB8AC3E}">
        <p14:creationId xmlns:p14="http://schemas.microsoft.com/office/powerpoint/2010/main" val="28829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24</a:t>
            </a:fld>
            <a:endParaRPr lang="en-GB"/>
          </a:p>
        </p:txBody>
      </p:sp>
    </p:spTree>
    <p:extLst>
      <p:ext uri="{BB962C8B-B14F-4D97-AF65-F5344CB8AC3E}">
        <p14:creationId xmlns:p14="http://schemas.microsoft.com/office/powerpoint/2010/main" val="87977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GB" dirty="0" err="1" smtClean="0"/>
              <a:t>Antwoorden</a:t>
            </a:r>
            <a:r>
              <a:rPr lang="en-GB" dirty="0" smtClean="0"/>
              <a:t>:</a:t>
            </a:r>
          </a:p>
          <a:p>
            <a:r>
              <a:rPr lang="en-GB" sz="1200" b="1" dirty="0" err="1" smtClean="0"/>
              <a:t>Waar</a:t>
            </a:r>
            <a:r>
              <a:rPr lang="en-GB" sz="1200" b="1" dirty="0" smtClean="0"/>
              <a:t> is het </a:t>
            </a:r>
            <a:r>
              <a:rPr lang="en-GB" sz="1200" b="1" dirty="0" err="1" smtClean="0"/>
              <a:t>principe</a:t>
            </a:r>
            <a:r>
              <a:rPr lang="en-GB" sz="1200" b="1" dirty="0" smtClean="0"/>
              <a:t> van </a:t>
            </a:r>
            <a:r>
              <a:rPr lang="en-GB" sz="1200" b="1" dirty="0" err="1" smtClean="0"/>
              <a:t>satellietnavigatie</a:t>
            </a:r>
            <a:r>
              <a:rPr lang="en-GB" sz="1200" b="1" dirty="0" smtClean="0"/>
              <a:t> op </a:t>
            </a:r>
            <a:r>
              <a:rPr lang="en-GB" sz="1200" b="1" dirty="0" err="1" smtClean="0"/>
              <a:t>gebaseerd</a:t>
            </a:r>
            <a:r>
              <a:rPr lang="en-GB" sz="1200" b="1" dirty="0" smtClean="0"/>
              <a:t>? </a:t>
            </a:r>
          </a:p>
          <a:p>
            <a:pPr marL="0" indent="0">
              <a:buNone/>
            </a:pPr>
            <a:r>
              <a:rPr lang="en-GB" sz="1200" dirty="0" err="1" smtClean="0">
                <a:solidFill>
                  <a:schemeClr val="tx1"/>
                </a:solidFill>
              </a:rPr>
              <a:t>S</a:t>
            </a:r>
            <a:r>
              <a:rPr lang="en-GB" sz="1200" dirty="0" err="1" smtClean="0">
                <a:solidFill>
                  <a:srgbClr val="FFFF00"/>
                </a:solidFill>
              </a:rPr>
              <a:t>atellieten</a:t>
            </a:r>
            <a:r>
              <a:rPr lang="en-GB" sz="1200" dirty="0" smtClean="0">
                <a:solidFill>
                  <a:srgbClr val="FFFF00"/>
                </a:solidFill>
              </a:rPr>
              <a:t> </a:t>
            </a:r>
            <a:r>
              <a:rPr lang="en-GB" sz="1200" dirty="0" err="1" smtClean="0">
                <a:solidFill>
                  <a:srgbClr val="FFFF00"/>
                </a:solidFill>
              </a:rPr>
              <a:t>volgen</a:t>
            </a:r>
            <a:r>
              <a:rPr lang="en-GB" sz="1200" dirty="0" smtClean="0">
                <a:solidFill>
                  <a:srgbClr val="FFFF00"/>
                </a:solidFill>
              </a:rPr>
              <a:t> </a:t>
            </a:r>
            <a:r>
              <a:rPr lang="en-GB" sz="1200" dirty="0" err="1" smtClean="0">
                <a:solidFill>
                  <a:srgbClr val="FFFF00"/>
                </a:solidFill>
              </a:rPr>
              <a:t>een</a:t>
            </a:r>
            <a:r>
              <a:rPr lang="en-GB" sz="1200" dirty="0" smtClean="0">
                <a:solidFill>
                  <a:srgbClr val="FFFF00"/>
                </a:solidFill>
              </a:rPr>
              <a:t> </a:t>
            </a:r>
            <a:r>
              <a:rPr lang="en-GB" sz="1200" dirty="0" err="1" smtClean="0">
                <a:solidFill>
                  <a:srgbClr val="FFFF00"/>
                </a:solidFill>
              </a:rPr>
              <a:t>bekende</a:t>
            </a:r>
            <a:r>
              <a:rPr lang="en-GB" sz="1200" dirty="0" smtClean="0">
                <a:solidFill>
                  <a:srgbClr val="FFFF00"/>
                </a:solidFill>
              </a:rPr>
              <a:t> </a:t>
            </a:r>
            <a:r>
              <a:rPr lang="en-GB" sz="1200" dirty="0" err="1" smtClean="0">
                <a:solidFill>
                  <a:srgbClr val="FFFF00"/>
                </a:solidFill>
              </a:rPr>
              <a:t>baan</a:t>
            </a:r>
            <a:r>
              <a:rPr lang="en-GB" sz="1200" dirty="0" smtClean="0">
                <a:solidFill>
                  <a:srgbClr val="FFFF00"/>
                </a:solidFill>
              </a:rPr>
              <a:t> met</a:t>
            </a:r>
            <a:r>
              <a:rPr lang="en-GB" sz="1200" baseline="0" dirty="0" smtClean="0">
                <a:solidFill>
                  <a:srgbClr val="FFFF00"/>
                </a:solidFill>
              </a:rPr>
              <a:t> </a:t>
            </a:r>
            <a:r>
              <a:rPr lang="en-GB" sz="1200" baseline="0" dirty="0" err="1" smtClean="0">
                <a:solidFill>
                  <a:srgbClr val="FFFF00"/>
                </a:solidFill>
              </a:rPr>
              <a:t>een</a:t>
            </a:r>
            <a:r>
              <a:rPr lang="en-GB" sz="1200" baseline="0" dirty="0" smtClean="0">
                <a:solidFill>
                  <a:srgbClr val="FFFF00"/>
                </a:solidFill>
              </a:rPr>
              <a:t> </a:t>
            </a:r>
            <a:r>
              <a:rPr lang="en-GB" sz="1200" baseline="0" dirty="0" err="1" smtClean="0">
                <a:solidFill>
                  <a:srgbClr val="FFFF00"/>
                </a:solidFill>
              </a:rPr>
              <a:t>bekende</a:t>
            </a:r>
            <a:r>
              <a:rPr lang="en-GB" sz="1200" baseline="0" dirty="0" smtClean="0">
                <a:solidFill>
                  <a:srgbClr val="FFFF00"/>
                </a:solidFill>
              </a:rPr>
              <a:t> </a:t>
            </a:r>
            <a:r>
              <a:rPr lang="en-GB" sz="1200" baseline="0" dirty="0" err="1" smtClean="0">
                <a:solidFill>
                  <a:srgbClr val="FFFF00"/>
                </a:solidFill>
              </a:rPr>
              <a:t>snelheid</a:t>
            </a:r>
            <a:r>
              <a:rPr lang="en-GB" sz="1200" baseline="0" dirty="0" smtClean="0">
                <a:solidFill>
                  <a:srgbClr val="FFFF00"/>
                </a:solidFill>
              </a:rPr>
              <a:t> </a:t>
            </a:r>
            <a:r>
              <a:rPr lang="en-GB" sz="1200" baseline="0" dirty="0" err="1" smtClean="0">
                <a:solidFill>
                  <a:srgbClr val="FFFF00"/>
                </a:solidFill>
              </a:rPr>
              <a:t>zodat</a:t>
            </a:r>
            <a:r>
              <a:rPr lang="en-GB" sz="1200" baseline="0" dirty="0" smtClean="0">
                <a:solidFill>
                  <a:srgbClr val="FFFF00"/>
                </a:solidFill>
              </a:rPr>
              <a:t> de </a:t>
            </a:r>
            <a:r>
              <a:rPr lang="en-GB" sz="1200" baseline="0" dirty="0" err="1" smtClean="0">
                <a:solidFill>
                  <a:srgbClr val="FFFF00"/>
                </a:solidFill>
              </a:rPr>
              <a:t>positie</a:t>
            </a:r>
            <a:r>
              <a:rPr lang="en-GB" sz="1200" baseline="0" dirty="0" smtClean="0">
                <a:solidFill>
                  <a:srgbClr val="FFFF00"/>
                </a:solidFill>
              </a:rPr>
              <a:t> </a:t>
            </a:r>
            <a:r>
              <a:rPr lang="en-GB" sz="1200" baseline="0" dirty="0" err="1" smtClean="0">
                <a:solidFill>
                  <a:srgbClr val="FFFF00"/>
                </a:solidFill>
              </a:rPr>
              <a:t>altijd</a:t>
            </a:r>
            <a:r>
              <a:rPr lang="en-GB" sz="1200" baseline="0" dirty="0" smtClean="0">
                <a:solidFill>
                  <a:srgbClr val="FFFF00"/>
                </a:solidFill>
              </a:rPr>
              <a:t> </a:t>
            </a:r>
            <a:r>
              <a:rPr lang="en-GB" sz="1200" baseline="0" dirty="0" err="1" smtClean="0">
                <a:solidFill>
                  <a:srgbClr val="FFFF00"/>
                </a:solidFill>
              </a:rPr>
              <a:t>bekend</a:t>
            </a:r>
            <a:r>
              <a:rPr lang="en-GB" sz="1200" baseline="0" dirty="0" smtClean="0">
                <a:solidFill>
                  <a:srgbClr val="FFFF00"/>
                </a:solidFill>
              </a:rPr>
              <a:t> is. (HBO)</a:t>
            </a:r>
          </a:p>
          <a:p>
            <a:pPr marL="0" indent="0">
              <a:buNone/>
            </a:pPr>
            <a:r>
              <a:rPr lang="en-GB" sz="1200" baseline="0" dirty="0" err="1" smtClean="0">
                <a:solidFill>
                  <a:srgbClr val="FFFF00"/>
                </a:solidFill>
              </a:rPr>
              <a:t>Vanuit</a:t>
            </a:r>
            <a:r>
              <a:rPr lang="en-GB" sz="1200" baseline="0" dirty="0" smtClean="0">
                <a:solidFill>
                  <a:srgbClr val="FFFF00"/>
                </a:solidFill>
              </a:rPr>
              <a:t> de </a:t>
            </a:r>
            <a:r>
              <a:rPr lang="en-GB" sz="1200" baseline="0" dirty="0" err="1" smtClean="0">
                <a:solidFill>
                  <a:srgbClr val="FFFF00"/>
                </a:solidFill>
              </a:rPr>
              <a:t>bekende</a:t>
            </a:r>
            <a:r>
              <a:rPr lang="en-GB" sz="1200" baseline="0" dirty="0" smtClean="0">
                <a:solidFill>
                  <a:srgbClr val="FFFF00"/>
                </a:solidFill>
              </a:rPr>
              <a:t> </a:t>
            </a:r>
            <a:r>
              <a:rPr lang="en-GB" sz="1200" baseline="0" dirty="0" err="1" smtClean="0">
                <a:solidFill>
                  <a:srgbClr val="FFFF00"/>
                </a:solidFill>
              </a:rPr>
              <a:t>positie</a:t>
            </a:r>
            <a:r>
              <a:rPr lang="en-GB" sz="1200" baseline="0" dirty="0" smtClean="0">
                <a:solidFill>
                  <a:srgbClr val="FFFF00"/>
                </a:solidFill>
              </a:rPr>
              <a:t> </a:t>
            </a:r>
            <a:r>
              <a:rPr lang="en-GB" sz="1200" baseline="0" dirty="0" err="1" smtClean="0">
                <a:solidFill>
                  <a:srgbClr val="FFFF00"/>
                </a:solidFill>
              </a:rPr>
              <a:t>zenden</a:t>
            </a:r>
            <a:r>
              <a:rPr lang="en-GB" sz="1200" baseline="0" dirty="0" smtClean="0">
                <a:solidFill>
                  <a:srgbClr val="FFFF00"/>
                </a:solidFill>
              </a:rPr>
              <a:t> </a:t>
            </a:r>
            <a:r>
              <a:rPr lang="en-GB" sz="1200" baseline="0" dirty="0" err="1" smtClean="0">
                <a:solidFill>
                  <a:srgbClr val="FFFF00"/>
                </a:solidFill>
              </a:rPr>
              <a:t>satellieten</a:t>
            </a:r>
            <a:r>
              <a:rPr lang="en-GB" sz="1200" baseline="0" dirty="0" smtClean="0">
                <a:solidFill>
                  <a:srgbClr val="FFFF00"/>
                </a:solidFill>
              </a:rPr>
              <a:t> </a:t>
            </a:r>
            <a:r>
              <a:rPr lang="en-GB" sz="1200" baseline="0" dirty="0" err="1" smtClean="0">
                <a:solidFill>
                  <a:srgbClr val="FFFF00"/>
                </a:solidFill>
              </a:rPr>
              <a:t>signalen</a:t>
            </a:r>
            <a:r>
              <a:rPr lang="en-GB" sz="1200" baseline="0" dirty="0" smtClean="0">
                <a:solidFill>
                  <a:srgbClr val="FFFF00"/>
                </a:solidFill>
              </a:rPr>
              <a:t> </a:t>
            </a:r>
            <a:r>
              <a:rPr lang="en-GB" sz="1200" baseline="0" dirty="0" err="1" smtClean="0">
                <a:solidFill>
                  <a:srgbClr val="FFFF00"/>
                </a:solidFill>
              </a:rPr>
              <a:t>uit</a:t>
            </a:r>
            <a:r>
              <a:rPr lang="en-GB" sz="1200" baseline="0" dirty="0" smtClean="0">
                <a:solidFill>
                  <a:srgbClr val="FFFF00"/>
                </a:solidFill>
              </a:rPr>
              <a:t> met </a:t>
            </a:r>
            <a:r>
              <a:rPr lang="en-GB" sz="1200" baseline="0" dirty="0" err="1" smtClean="0">
                <a:solidFill>
                  <a:srgbClr val="FFFF00"/>
                </a:solidFill>
              </a:rPr>
              <a:t>hun</a:t>
            </a:r>
            <a:r>
              <a:rPr lang="en-GB" sz="1200" baseline="0" dirty="0" smtClean="0">
                <a:solidFill>
                  <a:srgbClr val="FFFF00"/>
                </a:solidFill>
              </a:rPr>
              <a:t> </a:t>
            </a:r>
            <a:r>
              <a:rPr lang="en-GB" sz="1200" baseline="0" dirty="0" err="1" smtClean="0">
                <a:solidFill>
                  <a:srgbClr val="FFFF00"/>
                </a:solidFill>
              </a:rPr>
              <a:t>positie</a:t>
            </a:r>
            <a:r>
              <a:rPr lang="en-GB" sz="1200" baseline="0" dirty="0" smtClean="0">
                <a:solidFill>
                  <a:srgbClr val="FFFF00"/>
                </a:solidFill>
              </a:rPr>
              <a:t> en heel </a:t>
            </a:r>
            <a:r>
              <a:rPr lang="en-GB" sz="1200" baseline="0" dirty="0" err="1" smtClean="0">
                <a:solidFill>
                  <a:srgbClr val="FFFF00"/>
                </a:solidFill>
              </a:rPr>
              <a:t>nauwkeurig</a:t>
            </a:r>
            <a:r>
              <a:rPr lang="en-GB" sz="1200" baseline="0" dirty="0" smtClean="0">
                <a:solidFill>
                  <a:srgbClr val="FFFF00"/>
                </a:solidFill>
              </a:rPr>
              <a:t>, het </a:t>
            </a:r>
            <a:r>
              <a:rPr lang="en-GB" sz="1200" baseline="0" dirty="0" err="1" smtClean="0">
                <a:solidFill>
                  <a:srgbClr val="FFFF00"/>
                </a:solidFill>
              </a:rPr>
              <a:t>tijdstip</a:t>
            </a:r>
            <a:r>
              <a:rPr lang="en-GB" sz="1200" baseline="0" dirty="0" smtClean="0">
                <a:solidFill>
                  <a:srgbClr val="FFFF00"/>
                </a:solidFill>
              </a:rPr>
              <a:t> (</a:t>
            </a:r>
            <a:r>
              <a:rPr lang="en-GB" sz="1200" baseline="0" dirty="0" err="1" smtClean="0">
                <a:solidFill>
                  <a:srgbClr val="FFFF00"/>
                </a:solidFill>
              </a:rPr>
              <a:t>atoomklok</a:t>
            </a:r>
            <a:r>
              <a:rPr lang="en-GB" sz="1200" baseline="0" dirty="0" smtClean="0">
                <a:solidFill>
                  <a:srgbClr val="FFFF00"/>
                </a:solidFill>
              </a:rPr>
              <a:t>) (MBO)</a:t>
            </a:r>
          </a:p>
          <a:p>
            <a:pPr marL="0" indent="0">
              <a:buNone/>
            </a:pPr>
            <a:r>
              <a:rPr lang="en-GB" sz="1200" baseline="0" dirty="0" smtClean="0">
                <a:solidFill>
                  <a:srgbClr val="FFFF00"/>
                </a:solidFill>
              </a:rPr>
              <a:t>De </a:t>
            </a:r>
            <a:r>
              <a:rPr lang="en-GB" sz="1200" baseline="0" dirty="0" err="1" smtClean="0">
                <a:solidFill>
                  <a:srgbClr val="FFFF00"/>
                </a:solidFill>
              </a:rPr>
              <a:t>snelheid</a:t>
            </a:r>
            <a:r>
              <a:rPr lang="en-GB" sz="1200" baseline="0" dirty="0" smtClean="0">
                <a:solidFill>
                  <a:srgbClr val="FFFF00"/>
                </a:solidFill>
              </a:rPr>
              <a:t> van de </a:t>
            </a:r>
            <a:r>
              <a:rPr lang="en-GB" sz="1200" baseline="0" dirty="0" err="1" smtClean="0">
                <a:solidFill>
                  <a:srgbClr val="FFFF00"/>
                </a:solidFill>
              </a:rPr>
              <a:t>signalen</a:t>
            </a:r>
            <a:r>
              <a:rPr lang="en-GB" sz="1200" baseline="0" dirty="0" smtClean="0">
                <a:solidFill>
                  <a:srgbClr val="FFFF00"/>
                </a:solidFill>
              </a:rPr>
              <a:t> = </a:t>
            </a:r>
            <a:r>
              <a:rPr lang="en-GB" sz="1200" baseline="0" dirty="0" err="1" smtClean="0">
                <a:solidFill>
                  <a:srgbClr val="FFFF00"/>
                </a:solidFill>
              </a:rPr>
              <a:t>lichtsnelheid</a:t>
            </a:r>
            <a:r>
              <a:rPr lang="en-GB" sz="1200" baseline="0" dirty="0" smtClean="0">
                <a:solidFill>
                  <a:srgbClr val="FFFF00"/>
                </a:solidFill>
              </a:rPr>
              <a:t> (300.000 km per </a:t>
            </a:r>
            <a:r>
              <a:rPr lang="en-GB" sz="1200" baseline="0" dirty="0" err="1" smtClean="0">
                <a:solidFill>
                  <a:srgbClr val="FFFF00"/>
                </a:solidFill>
              </a:rPr>
              <a:t>seconde</a:t>
            </a:r>
            <a:r>
              <a:rPr lang="en-GB" sz="1200" baseline="0" dirty="0" smtClean="0">
                <a:solidFill>
                  <a:srgbClr val="FFFF00"/>
                </a:solidFill>
              </a:rPr>
              <a:t>)(HBO)</a:t>
            </a:r>
          </a:p>
          <a:p>
            <a:pPr marL="0" indent="0">
              <a:buNone/>
            </a:pPr>
            <a:r>
              <a:rPr lang="en-GB" sz="1200" dirty="0" smtClean="0">
                <a:solidFill>
                  <a:srgbClr val="FFFF00"/>
                </a:solidFill>
              </a:rPr>
              <a:t>De </a:t>
            </a:r>
            <a:r>
              <a:rPr lang="en-GB" sz="1200" dirty="0" err="1" smtClean="0">
                <a:solidFill>
                  <a:srgbClr val="FFFF00"/>
                </a:solidFill>
              </a:rPr>
              <a:t>ontvanger</a:t>
            </a:r>
            <a:r>
              <a:rPr lang="en-GB" sz="1200" dirty="0" smtClean="0">
                <a:solidFill>
                  <a:srgbClr val="FFFF00"/>
                </a:solidFill>
              </a:rPr>
              <a:t> op </a:t>
            </a:r>
            <a:r>
              <a:rPr lang="en-GB" sz="1200" dirty="0" err="1" smtClean="0">
                <a:solidFill>
                  <a:srgbClr val="FFFF00"/>
                </a:solidFill>
              </a:rPr>
              <a:t>aarde</a:t>
            </a:r>
            <a:r>
              <a:rPr lang="en-GB" sz="1200" dirty="0" smtClean="0">
                <a:solidFill>
                  <a:srgbClr val="FFFF00"/>
                </a:solidFill>
              </a:rPr>
              <a:t> </a:t>
            </a:r>
            <a:r>
              <a:rPr lang="en-GB" sz="1200" dirty="0" err="1" smtClean="0">
                <a:solidFill>
                  <a:srgbClr val="FFFF00"/>
                </a:solidFill>
              </a:rPr>
              <a:t>ontvangt</a:t>
            </a:r>
            <a:r>
              <a:rPr lang="en-GB" sz="1200" dirty="0" smtClean="0">
                <a:solidFill>
                  <a:srgbClr val="FFFF00"/>
                </a:solidFill>
              </a:rPr>
              <a:t> </a:t>
            </a:r>
            <a:r>
              <a:rPr lang="en-GB" sz="1200" dirty="0" err="1" smtClean="0">
                <a:solidFill>
                  <a:srgbClr val="FFFF00"/>
                </a:solidFill>
              </a:rPr>
              <a:t>alle</a:t>
            </a:r>
            <a:r>
              <a:rPr lang="en-GB" sz="1200" dirty="0" smtClean="0">
                <a:solidFill>
                  <a:srgbClr val="FFFF00"/>
                </a:solidFill>
              </a:rPr>
              <a:t> </a:t>
            </a:r>
            <a:r>
              <a:rPr lang="en-GB" sz="1200" dirty="0" err="1" smtClean="0">
                <a:solidFill>
                  <a:srgbClr val="FFFF00"/>
                </a:solidFill>
              </a:rPr>
              <a:t>satellieten</a:t>
            </a:r>
            <a:r>
              <a:rPr lang="en-GB" sz="1200" dirty="0" smtClean="0">
                <a:solidFill>
                  <a:srgbClr val="FFFF00"/>
                </a:solidFill>
              </a:rPr>
              <a:t> </a:t>
            </a:r>
            <a:r>
              <a:rPr lang="en-GB" sz="1200" dirty="0" err="1" smtClean="0">
                <a:solidFill>
                  <a:srgbClr val="FFFF00"/>
                </a:solidFill>
              </a:rPr>
              <a:t>binnen</a:t>
            </a:r>
            <a:r>
              <a:rPr lang="en-GB" sz="1200" dirty="0" smtClean="0">
                <a:solidFill>
                  <a:srgbClr val="FFFF00"/>
                </a:solidFill>
              </a:rPr>
              <a:t> </a:t>
            </a:r>
            <a:r>
              <a:rPr lang="en-GB" sz="1200" dirty="0" err="1" smtClean="0">
                <a:solidFill>
                  <a:srgbClr val="FFFF00"/>
                </a:solidFill>
              </a:rPr>
              <a:t>haar</a:t>
            </a:r>
            <a:r>
              <a:rPr lang="en-GB" sz="1200" dirty="0" smtClean="0">
                <a:solidFill>
                  <a:srgbClr val="FFFF00"/>
                </a:solidFill>
              </a:rPr>
              <a:t> </a:t>
            </a:r>
            <a:r>
              <a:rPr lang="en-GB" sz="1200" dirty="0" err="1" smtClean="0">
                <a:solidFill>
                  <a:srgbClr val="FFFF00"/>
                </a:solidFill>
              </a:rPr>
              <a:t>bereik</a:t>
            </a:r>
            <a:r>
              <a:rPr lang="en-GB" sz="1200" dirty="0" smtClean="0">
                <a:solidFill>
                  <a:srgbClr val="FFFF00"/>
                </a:solidFill>
              </a:rPr>
              <a:t>. (MBO)</a:t>
            </a:r>
          </a:p>
          <a:p>
            <a:pPr marL="0" indent="0">
              <a:buNone/>
            </a:pPr>
            <a:r>
              <a:rPr lang="en-GB" sz="1200" dirty="0" err="1" smtClean="0">
                <a:solidFill>
                  <a:srgbClr val="FFFF00"/>
                </a:solidFill>
              </a:rPr>
              <a:t>Uit</a:t>
            </a:r>
            <a:r>
              <a:rPr lang="en-GB" sz="1200" dirty="0" smtClean="0">
                <a:solidFill>
                  <a:srgbClr val="FFFF00"/>
                </a:solidFill>
              </a:rPr>
              <a:t> de </a:t>
            </a:r>
            <a:r>
              <a:rPr lang="en-GB" sz="1200" dirty="0" err="1" smtClean="0">
                <a:solidFill>
                  <a:srgbClr val="FFFF00"/>
                </a:solidFill>
              </a:rPr>
              <a:t>signalen</a:t>
            </a:r>
            <a:r>
              <a:rPr lang="en-GB" sz="1200" baseline="0" dirty="0" smtClean="0">
                <a:solidFill>
                  <a:srgbClr val="FFFF00"/>
                </a:solidFill>
              </a:rPr>
              <a:t> </a:t>
            </a:r>
            <a:r>
              <a:rPr lang="en-GB" sz="1200" baseline="0" dirty="0" err="1" smtClean="0">
                <a:solidFill>
                  <a:srgbClr val="FFFF00"/>
                </a:solidFill>
              </a:rPr>
              <a:t>worden</a:t>
            </a:r>
            <a:r>
              <a:rPr lang="en-GB" sz="1200" baseline="0" dirty="0" smtClean="0">
                <a:solidFill>
                  <a:srgbClr val="FFFF00"/>
                </a:solidFill>
              </a:rPr>
              <a:t> de </a:t>
            </a:r>
            <a:r>
              <a:rPr lang="en-GB" sz="1200" baseline="0" dirty="0" err="1" smtClean="0">
                <a:solidFill>
                  <a:srgbClr val="FFFF00"/>
                </a:solidFill>
              </a:rPr>
              <a:t>tijden</a:t>
            </a:r>
            <a:r>
              <a:rPr lang="en-GB" sz="1200" baseline="0" dirty="0" smtClean="0">
                <a:solidFill>
                  <a:srgbClr val="FFFF00"/>
                </a:solidFill>
              </a:rPr>
              <a:t> </a:t>
            </a:r>
            <a:r>
              <a:rPr lang="en-GB" sz="1200" baseline="0" dirty="0" err="1" smtClean="0">
                <a:solidFill>
                  <a:srgbClr val="FFFF00"/>
                </a:solidFill>
              </a:rPr>
              <a:t>berekend</a:t>
            </a:r>
            <a:r>
              <a:rPr lang="en-GB" sz="1200" baseline="0" dirty="0" smtClean="0">
                <a:solidFill>
                  <a:srgbClr val="FFFF00"/>
                </a:solidFill>
              </a:rPr>
              <a:t> die </a:t>
            </a:r>
            <a:r>
              <a:rPr lang="en-GB" sz="1200" baseline="0" dirty="0" err="1" smtClean="0">
                <a:solidFill>
                  <a:srgbClr val="FFFF00"/>
                </a:solidFill>
              </a:rPr>
              <a:t>signalen</a:t>
            </a:r>
            <a:r>
              <a:rPr lang="en-GB" sz="1200" baseline="0" dirty="0" smtClean="0">
                <a:solidFill>
                  <a:srgbClr val="FFFF00"/>
                </a:solidFill>
              </a:rPr>
              <a:t> </a:t>
            </a:r>
            <a:r>
              <a:rPr lang="en-GB" sz="1200" baseline="0" dirty="0" err="1" smtClean="0">
                <a:solidFill>
                  <a:srgbClr val="FFFF00"/>
                </a:solidFill>
              </a:rPr>
              <a:t>nodig</a:t>
            </a:r>
            <a:r>
              <a:rPr lang="en-GB" sz="1200" baseline="0" dirty="0" smtClean="0">
                <a:solidFill>
                  <a:srgbClr val="FFFF00"/>
                </a:solidFill>
              </a:rPr>
              <a:t> </a:t>
            </a:r>
            <a:r>
              <a:rPr lang="en-GB" sz="1200" baseline="0" dirty="0" err="1" smtClean="0">
                <a:solidFill>
                  <a:srgbClr val="FFFF00"/>
                </a:solidFill>
              </a:rPr>
              <a:t>hadden</a:t>
            </a:r>
            <a:r>
              <a:rPr lang="en-GB" sz="1200" baseline="0" dirty="0" smtClean="0">
                <a:solidFill>
                  <a:srgbClr val="FFFF00"/>
                </a:solidFill>
              </a:rPr>
              <a:t> </a:t>
            </a:r>
            <a:r>
              <a:rPr lang="en-GB" sz="1200" baseline="0" dirty="0" err="1" smtClean="0">
                <a:solidFill>
                  <a:srgbClr val="FFFF00"/>
                </a:solidFill>
              </a:rPr>
              <a:t>om</a:t>
            </a:r>
            <a:r>
              <a:rPr lang="en-GB" sz="1200" baseline="0" dirty="0" smtClean="0">
                <a:solidFill>
                  <a:srgbClr val="FFFF00"/>
                </a:solidFill>
              </a:rPr>
              <a:t> </a:t>
            </a:r>
            <a:r>
              <a:rPr lang="en-GB" sz="1200" baseline="0" dirty="0" err="1" smtClean="0">
                <a:solidFill>
                  <a:srgbClr val="FFFF00"/>
                </a:solidFill>
              </a:rPr>
              <a:t>vanuit</a:t>
            </a:r>
            <a:r>
              <a:rPr lang="en-GB" sz="1200" baseline="0" dirty="0" smtClean="0">
                <a:solidFill>
                  <a:srgbClr val="FFFF00"/>
                </a:solidFill>
              </a:rPr>
              <a:t> de </a:t>
            </a:r>
            <a:r>
              <a:rPr lang="en-GB" sz="1200" baseline="0" dirty="0" err="1" smtClean="0">
                <a:solidFill>
                  <a:srgbClr val="FFFF00"/>
                </a:solidFill>
              </a:rPr>
              <a:t>verschillende</a:t>
            </a:r>
            <a:r>
              <a:rPr lang="en-GB" sz="1200" baseline="0" dirty="0" smtClean="0">
                <a:solidFill>
                  <a:srgbClr val="FFFF00"/>
                </a:solidFill>
              </a:rPr>
              <a:t> </a:t>
            </a:r>
            <a:r>
              <a:rPr lang="en-GB" sz="1200" baseline="0" dirty="0" err="1" smtClean="0">
                <a:solidFill>
                  <a:srgbClr val="FFFF00"/>
                </a:solidFill>
              </a:rPr>
              <a:t>satellieten</a:t>
            </a:r>
            <a:r>
              <a:rPr lang="en-GB" sz="1200" baseline="0" dirty="0" smtClean="0">
                <a:solidFill>
                  <a:srgbClr val="FFFF00"/>
                </a:solidFill>
              </a:rPr>
              <a:t> de </a:t>
            </a:r>
            <a:r>
              <a:rPr lang="en-GB" sz="1200" baseline="0" dirty="0" err="1" smtClean="0">
                <a:solidFill>
                  <a:srgbClr val="FFFF00"/>
                </a:solidFill>
              </a:rPr>
              <a:t>ontvanger</a:t>
            </a:r>
            <a:r>
              <a:rPr lang="en-GB" sz="1200" baseline="0" dirty="0" smtClean="0">
                <a:solidFill>
                  <a:srgbClr val="FFFF00"/>
                </a:solidFill>
              </a:rPr>
              <a:t> </a:t>
            </a:r>
            <a:r>
              <a:rPr lang="en-GB" sz="1200" baseline="0" dirty="0" err="1" smtClean="0">
                <a:solidFill>
                  <a:srgbClr val="FFFF00"/>
                </a:solidFill>
              </a:rPr>
              <a:t>te</a:t>
            </a:r>
            <a:r>
              <a:rPr lang="en-GB" sz="1200" baseline="0" dirty="0" smtClean="0">
                <a:solidFill>
                  <a:srgbClr val="FFFF00"/>
                </a:solidFill>
              </a:rPr>
              <a:t> </a:t>
            </a:r>
            <a:r>
              <a:rPr lang="en-GB" sz="1200" baseline="0" dirty="0" err="1" smtClean="0">
                <a:solidFill>
                  <a:srgbClr val="FFFF00"/>
                </a:solidFill>
              </a:rPr>
              <a:t>bereiken</a:t>
            </a:r>
            <a:r>
              <a:rPr lang="en-GB" sz="1200" baseline="0" dirty="0" smtClean="0">
                <a:solidFill>
                  <a:srgbClr val="FFFF00"/>
                </a:solidFill>
              </a:rPr>
              <a:t>. (HBO)</a:t>
            </a:r>
          </a:p>
          <a:p>
            <a:pPr marL="0" indent="0">
              <a:buNone/>
            </a:pPr>
            <a:r>
              <a:rPr lang="en-GB" sz="1200" baseline="0" dirty="0" err="1" smtClean="0">
                <a:solidFill>
                  <a:srgbClr val="FFFF00"/>
                </a:solidFill>
              </a:rPr>
              <a:t>Hieruit</a:t>
            </a:r>
            <a:r>
              <a:rPr lang="en-GB" sz="1200" baseline="0" dirty="0" smtClean="0">
                <a:solidFill>
                  <a:srgbClr val="FFFF00"/>
                </a:solidFill>
              </a:rPr>
              <a:t> </a:t>
            </a:r>
            <a:r>
              <a:rPr lang="en-GB" sz="1200" baseline="0" dirty="0" err="1" smtClean="0">
                <a:solidFill>
                  <a:srgbClr val="FFFF00"/>
                </a:solidFill>
              </a:rPr>
              <a:t>worden</a:t>
            </a:r>
            <a:r>
              <a:rPr lang="en-GB" sz="1200" baseline="0" dirty="0" smtClean="0">
                <a:solidFill>
                  <a:srgbClr val="FFFF00"/>
                </a:solidFill>
              </a:rPr>
              <a:t> de </a:t>
            </a:r>
            <a:r>
              <a:rPr lang="en-GB" sz="1200" baseline="0" dirty="0" err="1" smtClean="0">
                <a:solidFill>
                  <a:srgbClr val="FFFF00"/>
                </a:solidFill>
              </a:rPr>
              <a:t>afstanden</a:t>
            </a:r>
            <a:r>
              <a:rPr lang="en-GB" sz="1200" baseline="0" dirty="0" smtClean="0">
                <a:solidFill>
                  <a:srgbClr val="FFFF00"/>
                </a:solidFill>
              </a:rPr>
              <a:t> tot de </a:t>
            </a:r>
            <a:r>
              <a:rPr lang="en-GB" sz="1200" baseline="0" dirty="0" err="1" smtClean="0">
                <a:solidFill>
                  <a:srgbClr val="FFFF00"/>
                </a:solidFill>
              </a:rPr>
              <a:t>satellieten</a:t>
            </a:r>
            <a:r>
              <a:rPr lang="en-GB" sz="1200" baseline="0" dirty="0" smtClean="0">
                <a:solidFill>
                  <a:srgbClr val="FFFF00"/>
                </a:solidFill>
              </a:rPr>
              <a:t> </a:t>
            </a:r>
            <a:r>
              <a:rPr lang="en-GB" sz="1200" baseline="0" dirty="0" err="1" smtClean="0">
                <a:solidFill>
                  <a:srgbClr val="FFFF00"/>
                </a:solidFill>
              </a:rPr>
              <a:t>berekend</a:t>
            </a:r>
            <a:r>
              <a:rPr lang="en-GB" sz="1200" baseline="0" dirty="0" smtClean="0">
                <a:solidFill>
                  <a:srgbClr val="FFFF00"/>
                </a:solidFill>
              </a:rPr>
              <a:t>  (</a:t>
            </a:r>
            <a:r>
              <a:rPr lang="en-GB" sz="1200" baseline="0" dirty="0" err="1" smtClean="0">
                <a:solidFill>
                  <a:srgbClr val="FFFF00"/>
                </a:solidFill>
              </a:rPr>
              <a:t>tijd</a:t>
            </a:r>
            <a:r>
              <a:rPr lang="en-GB" sz="1200" baseline="0" dirty="0" smtClean="0">
                <a:solidFill>
                  <a:srgbClr val="FFFF00"/>
                </a:solidFill>
              </a:rPr>
              <a:t> X de </a:t>
            </a:r>
            <a:r>
              <a:rPr lang="en-GB" sz="1200" baseline="0" dirty="0" err="1" smtClean="0">
                <a:solidFill>
                  <a:srgbClr val="FFFF00"/>
                </a:solidFill>
              </a:rPr>
              <a:t>snelheid</a:t>
            </a:r>
            <a:r>
              <a:rPr lang="en-GB" sz="1200" baseline="0" dirty="0" smtClean="0">
                <a:solidFill>
                  <a:srgbClr val="FFFF00"/>
                </a:solidFill>
              </a:rPr>
              <a:t> van het </a:t>
            </a:r>
            <a:r>
              <a:rPr lang="en-GB" sz="1200" baseline="0" dirty="0" err="1" smtClean="0">
                <a:solidFill>
                  <a:srgbClr val="FFFF00"/>
                </a:solidFill>
              </a:rPr>
              <a:t>signaal</a:t>
            </a:r>
            <a:r>
              <a:rPr lang="en-GB" sz="1200" baseline="0" dirty="0" smtClean="0">
                <a:solidFill>
                  <a:srgbClr val="FFFF00"/>
                </a:solidFill>
              </a:rPr>
              <a:t> = de </a:t>
            </a:r>
            <a:r>
              <a:rPr lang="en-GB" sz="1200" baseline="0" dirty="0" err="1" smtClean="0">
                <a:solidFill>
                  <a:srgbClr val="FFFF00"/>
                </a:solidFill>
              </a:rPr>
              <a:t>afstand</a:t>
            </a:r>
            <a:r>
              <a:rPr lang="en-GB" sz="1200" baseline="0" dirty="0" smtClean="0">
                <a:solidFill>
                  <a:srgbClr val="FFFF00"/>
                </a:solidFill>
              </a:rPr>
              <a:t>). (MBO)</a:t>
            </a:r>
          </a:p>
          <a:p>
            <a:r>
              <a:rPr lang="en-GB" dirty="0" err="1" smtClean="0"/>
              <a:t>Uit</a:t>
            </a:r>
            <a:r>
              <a:rPr lang="en-GB" dirty="0" smtClean="0"/>
              <a:t> de </a:t>
            </a:r>
            <a:r>
              <a:rPr lang="en-GB" dirty="0" err="1" smtClean="0"/>
              <a:t>afstanden</a:t>
            </a:r>
            <a:r>
              <a:rPr lang="en-GB" dirty="0" smtClean="0"/>
              <a:t> </a:t>
            </a:r>
            <a:r>
              <a:rPr lang="en-GB" dirty="0" err="1" smtClean="0"/>
              <a:t>wordt</a:t>
            </a:r>
            <a:r>
              <a:rPr lang="en-GB" dirty="0" smtClean="0"/>
              <a:t> de </a:t>
            </a:r>
            <a:r>
              <a:rPr lang="en-GB" dirty="0" err="1" smtClean="0"/>
              <a:t>positie</a:t>
            </a:r>
            <a:r>
              <a:rPr lang="en-GB" dirty="0" smtClean="0"/>
              <a:t> </a:t>
            </a:r>
            <a:r>
              <a:rPr lang="en-GB" dirty="0" err="1" smtClean="0"/>
              <a:t>afgeleid</a:t>
            </a:r>
            <a:r>
              <a:rPr lang="en-GB" dirty="0" smtClean="0"/>
              <a:t>. (MBO</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err="1" smtClean="0"/>
              <a:t>Noem</a:t>
            </a:r>
            <a:r>
              <a:rPr lang="en-GB" sz="1200" b="1" dirty="0" smtClean="0"/>
              <a:t> 3 </a:t>
            </a:r>
            <a:r>
              <a:rPr lang="en-GB" sz="1200" b="1" dirty="0" err="1" smtClean="0"/>
              <a:t>oorzaken</a:t>
            </a:r>
            <a:r>
              <a:rPr lang="en-GB" sz="1200" b="1" dirty="0" smtClean="0"/>
              <a:t> van </a:t>
            </a:r>
            <a:r>
              <a:rPr lang="en-GB" sz="1200" b="1" dirty="0" err="1" smtClean="0"/>
              <a:t>onnauwkeurigheid</a:t>
            </a:r>
            <a:r>
              <a:rPr lang="en-GB" sz="1200" b="1" dirty="0" smtClean="0"/>
              <a:t> van GPS </a:t>
            </a:r>
            <a:r>
              <a:rPr lang="en-GB" sz="1200" b="1" dirty="0" err="1" smtClean="0"/>
              <a:t>plaatsbepaling</a:t>
            </a:r>
            <a:r>
              <a:rPr lang="en-GB" sz="1200" b="1" dirty="0" smtClean="0"/>
              <a:t>:</a:t>
            </a:r>
          </a:p>
          <a:p>
            <a:r>
              <a:rPr lang="en-GB" b="0" dirty="0" err="1" smtClean="0"/>
              <a:t>Vertraging</a:t>
            </a:r>
            <a:r>
              <a:rPr lang="en-GB" b="0" dirty="0" smtClean="0"/>
              <a:t> in de </a:t>
            </a:r>
            <a:r>
              <a:rPr lang="en-GB" b="0" dirty="0" err="1" smtClean="0"/>
              <a:t>admosfeer</a:t>
            </a:r>
            <a:endParaRPr lang="en-GB" b="0" dirty="0" smtClean="0"/>
          </a:p>
          <a:p>
            <a:r>
              <a:rPr lang="en-GB" b="0" dirty="0" err="1" smtClean="0"/>
              <a:t>Onnauwkeurigheid</a:t>
            </a:r>
            <a:r>
              <a:rPr lang="en-GB" b="0" dirty="0" smtClean="0"/>
              <a:t> van de </a:t>
            </a:r>
            <a:r>
              <a:rPr lang="en-GB" b="0" dirty="0" err="1" smtClean="0"/>
              <a:t>tijdwaarneming</a:t>
            </a:r>
            <a:endParaRPr lang="en-GB" b="0" dirty="0" smtClean="0"/>
          </a:p>
          <a:p>
            <a:r>
              <a:rPr lang="en-GB" b="0" dirty="0" err="1" smtClean="0"/>
              <a:t>Signalen</a:t>
            </a:r>
            <a:r>
              <a:rPr lang="en-GB" b="0" dirty="0" smtClean="0"/>
              <a:t> die indirect </a:t>
            </a:r>
            <a:r>
              <a:rPr lang="en-GB" b="0" dirty="0" err="1" smtClean="0"/>
              <a:t>bij</a:t>
            </a:r>
            <a:r>
              <a:rPr lang="en-GB" b="0" dirty="0" smtClean="0"/>
              <a:t> de </a:t>
            </a:r>
            <a:r>
              <a:rPr lang="en-GB" b="0" dirty="0" err="1" smtClean="0"/>
              <a:t>ontvanger</a:t>
            </a:r>
            <a:r>
              <a:rPr lang="en-GB" b="0" dirty="0" smtClean="0"/>
              <a:t> </a:t>
            </a:r>
            <a:r>
              <a:rPr lang="en-GB" b="0" dirty="0" err="1" smtClean="0"/>
              <a:t>komen</a:t>
            </a:r>
            <a:endParaRPr lang="en-GB" b="0" dirty="0" smtClean="0"/>
          </a:p>
          <a:p>
            <a:r>
              <a:rPr lang="en-GB" sz="1200" b="1" dirty="0" err="1" smtClean="0"/>
              <a:t>Welke</a:t>
            </a:r>
            <a:r>
              <a:rPr lang="en-GB" sz="1200" b="1" dirty="0" smtClean="0"/>
              <a:t> </a:t>
            </a:r>
            <a:r>
              <a:rPr lang="en-GB" sz="1200" b="1" dirty="0" err="1" smtClean="0"/>
              <a:t>nauwkeurigheid</a:t>
            </a:r>
            <a:r>
              <a:rPr lang="en-GB" sz="1200" b="1" dirty="0" smtClean="0"/>
              <a:t> is </a:t>
            </a:r>
            <a:r>
              <a:rPr lang="en-GB" sz="1200" b="1" dirty="0" err="1" smtClean="0"/>
              <a:t>er</a:t>
            </a:r>
            <a:r>
              <a:rPr lang="en-GB" sz="1200" b="1" dirty="0" smtClean="0"/>
              <a:t> </a:t>
            </a:r>
            <a:r>
              <a:rPr lang="en-GB" sz="1200" b="1" dirty="0" err="1" smtClean="0"/>
              <a:t>mogelijk</a:t>
            </a:r>
            <a:r>
              <a:rPr lang="en-GB" sz="1200" b="1" dirty="0" smtClean="0"/>
              <a:t> </a:t>
            </a:r>
            <a:r>
              <a:rPr lang="en-GB" sz="1200" b="1" dirty="0" err="1" smtClean="0"/>
              <a:t>zonder</a:t>
            </a:r>
            <a:r>
              <a:rPr lang="en-GB" sz="1200" b="1" dirty="0" smtClean="0"/>
              <a:t> en met </a:t>
            </a:r>
            <a:r>
              <a:rPr lang="en-GB" sz="1200" b="1" dirty="0" err="1" smtClean="0"/>
              <a:t>corredctie</a:t>
            </a:r>
            <a:r>
              <a:rPr lang="en-GB" sz="1200" b="1" dirty="0" smtClean="0"/>
              <a:t> </a:t>
            </a:r>
            <a:r>
              <a:rPr lang="en-GB" sz="1200" b="1" dirty="0" err="1" smtClean="0"/>
              <a:t>signalen</a:t>
            </a:r>
            <a:r>
              <a:rPr lang="en-GB" sz="1200" b="1" dirty="0" smtClean="0"/>
              <a:t>?</a:t>
            </a:r>
          </a:p>
          <a:p>
            <a:pPr marL="0" indent="0">
              <a:buNone/>
            </a:pPr>
            <a:r>
              <a:rPr lang="en-GB" sz="1200" dirty="0" err="1" smtClean="0"/>
              <a:t>Zonder</a:t>
            </a:r>
            <a:r>
              <a:rPr lang="en-GB" sz="1200" dirty="0" smtClean="0"/>
              <a:t> </a:t>
            </a:r>
            <a:r>
              <a:rPr lang="en-GB" sz="1200" dirty="0" err="1" smtClean="0"/>
              <a:t>correctie</a:t>
            </a:r>
            <a:r>
              <a:rPr lang="en-GB" sz="1200" dirty="0" smtClean="0"/>
              <a:t> 10 meter met RTK </a:t>
            </a:r>
            <a:r>
              <a:rPr lang="en-GB" sz="1200" dirty="0" err="1" smtClean="0"/>
              <a:t>correctie</a:t>
            </a:r>
            <a:r>
              <a:rPr lang="en-GB" sz="1200" dirty="0" smtClean="0"/>
              <a:t> 2 cm</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err="1" smtClean="0"/>
              <a:t>Hoeveel</a:t>
            </a:r>
            <a:r>
              <a:rPr lang="en-GB" sz="1200" b="1" dirty="0" smtClean="0"/>
              <a:t> </a:t>
            </a:r>
            <a:r>
              <a:rPr lang="en-GB" sz="1200" b="1" dirty="0" err="1" smtClean="0"/>
              <a:t>satellieten</a:t>
            </a:r>
            <a:r>
              <a:rPr lang="en-GB" sz="1200" b="1" dirty="0" smtClean="0"/>
              <a:t> </a:t>
            </a:r>
            <a:r>
              <a:rPr lang="en-GB" sz="1200" b="1" dirty="0" err="1" smtClean="0"/>
              <a:t>zijn</a:t>
            </a:r>
            <a:r>
              <a:rPr lang="en-GB" sz="1200" b="1" dirty="0" smtClean="0"/>
              <a:t> </a:t>
            </a:r>
            <a:r>
              <a:rPr lang="en-GB" sz="1200" b="1" dirty="0" err="1" smtClean="0"/>
              <a:t>er</a:t>
            </a:r>
            <a:r>
              <a:rPr lang="en-GB" sz="1200" b="1" dirty="0" smtClean="0"/>
              <a:t> </a:t>
            </a:r>
            <a:r>
              <a:rPr lang="en-GB" sz="1200" b="1" dirty="0" err="1" smtClean="0"/>
              <a:t>minimaal</a:t>
            </a:r>
            <a:r>
              <a:rPr lang="en-GB" sz="1200" b="1" dirty="0" smtClean="0"/>
              <a:t> </a:t>
            </a:r>
            <a:r>
              <a:rPr lang="en-GB" sz="1200" b="1" dirty="0" err="1" smtClean="0"/>
              <a:t>nodig</a:t>
            </a:r>
            <a:r>
              <a:rPr lang="en-GB" sz="1200" b="1" dirty="0" smtClean="0"/>
              <a:t> </a:t>
            </a:r>
            <a:r>
              <a:rPr lang="en-GB" sz="1200" b="1" dirty="0" err="1" smtClean="0"/>
              <a:t>voor</a:t>
            </a:r>
            <a:r>
              <a:rPr lang="en-GB" sz="1200" b="1" dirty="0" smtClean="0"/>
              <a:t> GPS </a:t>
            </a:r>
            <a:r>
              <a:rPr lang="en-GB" sz="1200" b="1" dirty="0" err="1" smtClean="0"/>
              <a:t>plaatsbepaling</a:t>
            </a:r>
            <a:r>
              <a:rPr lang="en-GB" sz="1200"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dirty="0" err="1" smtClean="0"/>
              <a:t>Minimaal</a:t>
            </a:r>
            <a:r>
              <a:rPr lang="en-GB" sz="1200" b="0" dirty="0" smtClean="0"/>
              <a:t> 4 </a:t>
            </a:r>
            <a:r>
              <a:rPr lang="en-GB" sz="1200" b="0" dirty="0" err="1" smtClean="0"/>
              <a:t>satellieten</a:t>
            </a:r>
            <a:endParaRPr lang="en-GB" sz="1200" b="0" dirty="0" smtClean="0"/>
          </a:p>
          <a:p>
            <a:pPr marL="0" indent="0">
              <a:buNone/>
            </a:pPr>
            <a:endParaRPr lang="en-GB" dirty="0" smtClean="0"/>
          </a:p>
        </p:txBody>
      </p:sp>
      <p:sp>
        <p:nvSpPr>
          <p:cNvPr id="33796" name="Date Placeholder 3"/>
          <p:cNvSpPr>
            <a:spLocks noGrp="1"/>
          </p:cNvSpPr>
          <p:nvPr>
            <p:ph type="dt" sz="quarter" idx="1"/>
          </p:nvPr>
        </p:nvSpPr>
        <p:spPr>
          <a:noFill/>
          <a:ln>
            <a:miter lim="800000"/>
            <a:headEnd/>
            <a:tailEnd/>
          </a:ln>
        </p:spPr>
        <p:txBody>
          <a:bodyPr/>
          <a:lstStyle/>
          <a:p>
            <a:fld id="{0DD05929-5677-4D1E-84AA-623E7F080DB2}" type="datetime1">
              <a:rPr lang="en-GB" smtClean="0"/>
              <a:pPr/>
              <a:t>07/02/2017</a:t>
            </a:fld>
            <a:endParaRPr lang="en-GB" smtClean="0"/>
          </a:p>
        </p:txBody>
      </p:sp>
      <p:sp>
        <p:nvSpPr>
          <p:cNvPr id="33797" name="Slide Number Placeholder 4"/>
          <p:cNvSpPr>
            <a:spLocks noGrp="1"/>
          </p:cNvSpPr>
          <p:nvPr>
            <p:ph type="sldNum" sz="quarter" idx="5"/>
          </p:nvPr>
        </p:nvSpPr>
        <p:spPr>
          <a:noFill/>
          <a:ln>
            <a:miter lim="800000"/>
            <a:headEnd/>
            <a:tailEnd/>
          </a:ln>
        </p:spPr>
        <p:txBody>
          <a:bodyPr/>
          <a:lstStyle/>
          <a:p>
            <a:fld id="{A880841C-7FB8-4816-A91D-6696EDF602D2}" type="slidenum">
              <a:rPr lang="en-GB" smtClean="0"/>
              <a:pPr/>
              <a:t>25</a:t>
            </a:fld>
            <a:endParaRPr lang="en-GB" smtClean="0"/>
          </a:p>
        </p:txBody>
      </p:sp>
    </p:spTree>
    <p:extLst>
      <p:ext uri="{BB962C8B-B14F-4D97-AF65-F5344CB8AC3E}">
        <p14:creationId xmlns:p14="http://schemas.microsoft.com/office/powerpoint/2010/main" val="184346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Antwoorden</a:t>
            </a:r>
            <a:endParaRPr lang="en-GB" dirty="0" smtClean="0"/>
          </a:p>
          <a:p>
            <a:pPr marL="228600" indent="-228600">
              <a:buAutoNum type="arabicPlain"/>
            </a:pPr>
            <a:r>
              <a:rPr lang="en-GB" dirty="0" smtClean="0"/>
              <a:t>A</a:t>
            </a:r>
          </a:p>
          <a:p>
            <a:pPr marL="228600" indent="-228600">
              <a:buAutoNum type="arabicPlain"/>
            </a:pPr>
            <a:r>
              <a:rPr lang="en-GB" dirty="0" smtClean="0"/>
              <a:t>C</a:t>
            </a:r>
          </a:p>
          <a:p>
            <a:pPr marL="228600" indent="-228600">
              <a:buAutoNum type="arabicPlain"/>
            </a:pPr>
            <a:r>
              <a:rPr lang="en-GB" dirty="0" smtClean="0"/>
              <a:t>A</a:t>
            </a:r>
          </a:p>
          <a:p>
            <a:pPr marL="228600" indent="-228600">
              <a:buAutoNum type="arabicPlain"/>
            </a:pPr>
            <a:r>
              <a:rPr lang="en-GB" dirty="0" smtClean="0"/>
              <a:t>B</a:t>
            </a:r>
          </a:p>
          <a:p>
            <a:pPr marL="228600" indent="-228600">
              <a:buAutoNum type="arabicPlain"/>
            </a:pPr>
            <a:r>
              <a:rPr lang="en-GB" dirty="0" smtClean="0"/>
              <a:t>C</a:t>
            </a:r>
          </a:p>
          <a:p>
            <a:pPr marL="228600" indent="-228600">
              <a:buAutoNum type="arabicPlain"/>
            </a:pPr>
            <a:r>
              <a:rPr lang="en-GB" dirty="0" smtClean="0"/>
              <a:t>B</a:t>
            </a:r>
          </a:p>
          <a:p>
            <a:pPr marL="228600" indent="-228600">
              <a:buAutoNum type="arabicPlain"/>
            </a:pPr>
            <a:r>
              <a:rPr lang="en-GB" dirty="0" smtClean="0"/>
              <a:t>B</a:t>
            </a:r>
          </a:p>
          <a:p>
            <a:pPr marL="228600" indent="-228600">
              <a:buAutoNum type="arabicPlain"/>
            </a:pPr>
            <a:r>
              <a:rPr lang="en-GB" smtClean="0"/>
              <a:t>A</a:t>
            </a:r>
            <a:endParaRPr lang="en-GB"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26</a:t>
            </a:fld>
            <a:endParaRPr lang="en-GB"/>
          </a:p>
        </p:txBody>
      </p:sp>
    </p:spTree>
    <p:extLst>
      <p:ext uri="{BB962C8B-B14F-4D97-AF65-F5344CB8AC3E}">
        <p14:creationId xmlns:p14="http://schemas.microsoft.com/office/powerpoint/2010/main" val="274859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GB" dirty="0" smtClean="0"/>
          </a:p>
        </p:txBody>
      </p:sp>
      <p:sp>
        <p:nvSpPr>
          <p:cNvPr id="24580" name="Date Placeholder 3"/>
          <p:cNvSpPr>
            <a:spLocks noGrp="1"/>
          </p:cNvSpPr>
          <p:nvPr>
            <p:ph type="dt" sz="quarter" idx="1"/>
          </p:nvPr>
        </p:nvSpPr>
        <p:spPr>
          <a:noFill/>
          <a:ln>
            <a:miter lim="800000"/>
            <a:headEnd/>
            <a:tailEnd/>
          </a:ln>
        </p:spPr>
        <p:txBody>
          <a:bodyPr/>
          <a:lstStyle/>
          <a:p>
            <a:fld id="{A9B5F1CB-F0D9-470D-B970-8D198A4D11F1}" type="datetime1">
              <a:rPr lang="en-GB" smtClean="0"/>
              <a:pPr/>
              <a:t>07/02/2017</a:t>
            </a:fld>
            <a:endParaRPr lang="en-GB" smtClean="0"/>
          </a:p>
        </p:txBody>
      </p:sp>
      <p:sp>
        <p:nvSpPr>
          <p:cNvPr id="24581" name="Slide Number Placeholder 4"/>
          <p:cNvSpPr>
            <a:spLocks noGrp="1"/>
          </p:cNvSpPr>
          <p:nvPr>
            <p:ph type="sldNum" sz="quarter" idx="5"/>
          </p:nvPr>
        </p:nvSpPr>
        <p:spPr>
          <a:noFill/>
          <a:ln>
            <a:miter lim="800000"/>
            <a:headEnd/>
            <a:tailEnd/>
          </a:ln>
        </p:spPr>
        <p:txBody>
          <a:bodyPr/>
          <a:lstStyle/>
          <a:p>
            <a:fld id="{E13D0769-AF43-46DE-A856-DF8CC09BF97D}" type="slidenum">
              <a:rPr lang="en-GB" smtClean="0"/>
              <a:pPr/>
              <a:t>3</a:t>
            </a:fld>
            <a:endParaRPr lang="en-GB" smtClean="0"/>
          </a:p>
        </p:txBody>
      </p:sp>
    </p:spTree>
    <p:extLst>
      <p:ext uri="{BB962C8B-B14F-4D97-AF65-F5344CB8AC3E}">
        <p14:creationId xmlns:p14="http://schemas.microsoft.com/office/powerpoint/2010/main" val="128102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nl-NL" dirty="0" smtClean="0"/>
              <a:t>Satellietplaatsbepaling</a:t>
            </a:r>
          </a:p>
          <a:p>
            <a:r>
              <a:rPr lang="nl-NL" dirty="0" smtClean="0"/>
              <a:t>Plaatsbepaling met behulp van GNSS(Global </a:t>
            </a:r>
            <a:r>
              <a:rPr lang="nl-NL" dirty="0" err="1" smtClean="0"/>
              <a:t>Navigation</a:t>
            </a:r>
            <a:r>
              <a:rPr lang="nl-NL" dirty="0" smtClean="0"/>
              <a:t> </a:t>
            </a:r>
            <a:r>
              <a:rPr lang="nl-NL" dirty="0" err="1" smtClean="0"/>
              <a:t>Satellite</a:t>
            </a:r>
            <a:r>
              <a:rPr lang="nl-NL" dirty="0" smtClean="0"/>
              <a:t> System) is het bepalen van de locatie op aarde met behulp van speciale satelliet constellaties.</a:t>
            </a:r>
            <a:r>
              <a:rPr lang="nl-NL" baseline="0" dirty="0" smtClean="0"/>
              <a:t> Om de positie op aarde te kunnen bepalen moet de afstand tot tenminste 4 satellieten worden vastgesteld. De afstand tot de satelliet wordt gemeten door het meten van tijd die het signaal nodig heeft voor zijn reis naar de ontvanger. Om op iedere plaats op aarde 24 uur per dag voldoende satellieten binnen bereik te hebben bestaat een constellatie van navigatiesatellieten uit meer dan 20 satellieten. De satellieten cirkelen op een hoogte van ongeveer 20.000 km om de aarde met een omlooptijd van ongeveer 12 uur.</a:t>
            </a:r>
          </a:p>
          <a:p>
            <a:r>
              <a:rPr lang="nl-NL" dirty="0" smtClean="0"/>
              <a:t>Het defensie</a:t>
            </a:r>
            <a:r>
              <a:rPr lang="nl-NL" baseline="0" dirty="0" smtClean="0"/>
              <a:t> systeem </a:t>
            </a:r>
            <a:r>
              <a:rPr lang="nl-NL" dirty="0" smtClean="0"/>
              <a:t>NAVSTAR </a:t>
            </a:r>
            <a:r>
              <a:rPr lang="nl-NL" dirty="0" err="1" smtClean="0"/>
              <a:t>global</a:t>
            </a:r>
            <a:r>
              <a:rPr lang="nl-NL" dirty="0" smtClean="0"/>
              <a:t> positioning system (gps)</a:t>
            </a:r>
            <a:r>
              <a:rPr lang="nl-NL" baseline="0" dirty="0" smtClean="0"/>
              <a:t> </a:t>
            </a:r>
            <a:r>
              <a:rPr lang="nl-NL" dirty="0" smtClean="0"/>
              <a:t>is het meest bekend. Daarnaast zijn er andere systemen</a:t>
            </a:r>
            <a:r>
              <a:rPr lang="nl-NL" baseline="0" dirty="0" smtClean="0"/>
              <a:t> voor </a:t>
            </a:r>
            <a:r>
              <a:rPr lang="nl-NL" dirty="0" smtClean="0"/>
              <a:t>satellietplaatsbepaling: GLONASS (Rusland), </a:t>
            </a:r>
            <a:r>
              <a:rPr lang="nl-NL" dirty="0" err="1" smtClean="0"/>
              <a:t>Beidou</a:t>
            </a:r>
            <a:r>
              <a:rPr lang="nl-NL" dirty="0" smtClean="0"/>
              <a:t> (China). Deze systemen zijn oorspronkelijk voor militair gebruik ontwikkeld maar de signalen zijn nu</a:t>
            </a:r>
            <a:r>
              <a:rPr lang="nl-NL" baseline="0" dirty="0" smtClean="0"/>
              <a:t> ook beschikbaar voor civiel gebruik.</a:t>
            </a:r>
            <a:r>
              <a:rPr lang="nl-NL" dirty="0" smtClean="0"/>
              <a:t> De Europese Unie ontwikkelt een civiel systeem,</a:t>
            </a:r>
            <a:r>
              <a:rPr lang="nl-NL" baseline="0" dirty="0" smtClean="0"/>
              <a:t> </a:t>
            </a:r>
            <a:r>
              <a:rPr lang="nl-NL" dirty="0" err="1" smtClean="0"/>
              <a:t>Galileo</a:t>
            </a:r>
            <a:r>
              <a:rPr lang="nl-NL" dirty="0" smtClean="0"/>
              <a:t> dat in 2014 operationeel</a:t>
            </a:r>
            <a:r>
              <a:rPr lang="nl-NL" baseline="0" dirty="0" smtClean="0"/>
              <a:t> zal zijn. </a:t>
            </a:r>
            <a:endParaRPr lang="nl-NL" dirty="0" smtClean="0"/>
          </a:p>
          <a:p>
            <a:pPr>
              <a:defRPr/>
            </a:pPr>
            <a:r>
              <a:rPr lang="nl-NL" b="1" dirty="0" smtClean="0"/>
              <a:t>Kenmerken</a:t>
            </a:r>
            <a:endParaRPr lang="en-GB" dirty="0" smtClean="0"/>
          </a:p>
          <a:p>
            <a:pPr>
              <a:defRPr/>
            </a:pPr>
            <a:r>
              <a:rPr lang="nl-NL" dirty="0" smtClean="0"/>
              <a:t>Het zendgedeelte van een GNSS systeem bestaat uit minimaal 24 werkende satellieten</a:t>
            </a:r>
            <a:r>
              <a:rPr lang="nl-NL" baseline="0" dirty="0" smtClean="0"/>
              <a:t> </a:t>
            </a:r>
            <a:r>
              <a:rPr lang="nl-NL" dirty="0" smtClean="0"/>
              <a:t>die in zes vaste banen en in een vaste tijd rond de aarde draaien en elk een eigen signaal uitzenden.</a:t>
            </a:r>
            <a:endParaRPr lang="en-GB" dirty="0" smtClean="0"/>
          </a:p>
          <a:p>
            <a:pPr>
              <a:defRPr/>
            </a:pPr>
            <a:r>
              <a:rPr lang="nl-NL" dirty="0" smtClean="0"/>
              <a:t>Het GNSS systemen zijn 24 uur per dag in bedrijf, nagenoeg overal ter wereld bruikbaar en werkt onder alle weersomstandigheden. </a:t>
            </a:r>
            <a:endParaRPr lang="en-GB" dirty="0" smtClean="0"/>
          </a:p>
          <a:p>
            <a:endParaRPr lang="nl-NL" dirty="0" smtClean="0"/>
          </a:p>
        </p:txBody>
      </p:sp>
      <p:sp>
        <p:nvSpPr>
          <p:cNvPr id="25604" name="Date Placeholder 3"/>
          <p:cNvSpPr>
            <a:spLocks noGrp="1"/>
          </p:cNvSpPr>
          <p:nvPr>
            <p:ph type="dt" sz="quarter" idx="1"/>
          </p:nvPr>
        </p:nvSpPr>
        <p:spPr>
          <a:noFill/>
          <a:ln w="12700">
            <a:miter lim="800000"/>
            <a:headEnd/>
            <a:tailEnd/>
          </a:ln>
        </p:spPr>
        <p:txBody>
          <a:bodyPr/>
          <a:lstStyle/>
          <a:p>
            <a:fld id="{BCBCD043-8626-45D4-83D4-E1651B5B7B4D}" type="datetime1">
              <a:rPr lang="en-GB" smtClean="0"/>
              <a:pPr/>
              <a:t>07/02/2017</a:t>
            </a:fld>
            <a:endParaRPr lang="en-GB" smtClean="0"/>
          </a:p>
        </p:txBody>
      </p:sp>
      <p:sp>
        <p:nvSpPr>
          <p:cNvPr id="25605" name="Slide Number Placeholder 4"/>
          <p:cNvSpPr>
            <a:spLocks noGrp="1"/>
          </p:cNvSpPr>
          <p:nvPr>
            <p:ph type="sldNum" sz="quarter" idx="5"/>
          </p:nvPr>
        </p:nvSpPr>
        <p:spPr>
          <a:noFill/>
          <a:ln w="12700">
            <a:miter lim="800000"/>
            <a:headEnd/>
            <a:tailEnd/>
          </a:ln>
        </p:spPr>
        <p:txBody>
          <a:bodyPr/>
          <a:lstStyle/>
          <a:p>
            <a:fld id="{9C648BA8-96FA-4F7F-8A68-ACAA30ED78C3}" type="slidenum">
              <a:rPr lang="en-GB" smtClean="0"/>
              <a:pPr/>
              <a:t>4</a:t>
            </a:fld>
            <a:endParaRPr lang="en-GB" smtClean="0"/>
          </a:p>
        </p:txBody>
      </p:sp>
    </p:spTree>
    <p:extLst>
      <p:ext uri="{BB962C8B-B14F-4D97-AF65-F5344CB8AC3E}">
        <p14:creationId xmlns:p14="http://schemas.microsoft.com/office/powerpoint/2010/main" val="19875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a:t>
            </a:r>
            <a:r>
              <a:rPr lang="nl-NL" dirty="0" err="1" smtClean="0"/>
              <a:t>gps-systeem</a:t>
            </a:r>
            <a:r>
              <a:rPr lang="nl-NL" dirty="0" smtClean="0"/>
              <a:t> is geschikt voor zowel navigatiedoeleinden, geodetische puntbepaling, geografische informatiesystemen en nauwkeurige tijdsbepaling. De afstanden tussen de satelliet en de ontvanger worden afgeleid uit de gemeten looptijden van radiogolven. De satellieten zenden de informatie op twee frequenties uit. Op deze frequenties zijn digitale codes aangebracht. Die codes bevatten informatie over de satelliet zelf: De positie van de satelliet, en de onderlinge synchronisatie van de satellietklokken, en. Deze codes vormen samen de informatie die van belang is voor de plaatsbepaling.</a:t>
            </a:r>
          </a:p>
          <a:p>
            <a:r>
              <a:rPr lang="nl-NL" dirty="0" smtClean="0"/>
              <a:t>Het principe van het systeem berust erop dat iedere satelliet een zeer nauwkeurig radiosignaal uitzendt met daarin zijn identificatie plus een zeer precieze tijdmelding (iedere satelliet heeft meerdere atoomklokken aan boord). De baan van iedere satelliet is vooraf bekend, dus ook de plaats waar vandaan het signaal is verzonden. Door na te gaan hoeveel vertraging er is in de ontvangst van het tijdsignaal, kan de ontvanger berekenen hoever hij van die satelliet verwijderd is. Met behulp van het dopplereffect is het mogelijk om snelheden te meten. Door wisselende</a:t>
            </a:r>
            <a:r>
              <a:rPr lang="nl-NL" baseline="0" dirty="0" smtClean="0"/>
              <a:t> </a:t>
            </a:r>
            <a:r>
              <a:rPr lang="nl-NL" dirty="0" smtClean="0"/>
              <a:t>atmosferische omstandigheden ontstaan vertragingen in het signaal en kan een fout van enkele meters ontstaan.</a:t>
            </a:r>
          </a:p>
          <a:p>
            <a:r>
              <a:rPr lang="nl-NL" dirty="0" smtClean="0"/>
              <a:t>Bij satellietplaatsbepaling geldt dus: de satelliet is altijd de zender, het plaatsbepalingstoestel is altijd de ontvanger (op aarde). Het systeem kan dus niet iemand volgen. (dit is een veel voorkomend misverstand)</a:t>
            </a:r>
          </a:p>
          <a:p>
            <a:endParaRPr lang="nl-NL" dirty="0"/>
          </a:p>
        </p:txBody>
      </p:sp>
      <p:sp>
        <p:nvSpPr>
          <p:cNvPr id="4" name="Tijdelijke aanduiding voor datum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Tijdelijke aanduiding voor dianummer 4"/>
          <p:cNvSpPr>
            <a:spLocks noGrp="1"/>
          </p:cNvSpPr>
          <p:nvPr>
            <p:ph type="sldNum" sz="quarter" idx="11"/>
          </p:nvPr>
        </p:nvSpPr>
        <p:spPr/>
        <p:txBody>
          <a:bodyPr/>
          <a:lstStyle/>
          <a:p>
            <a:pPr>
              <a:defRPr/>
            </a:pPr>
            <a:fld id="{D165275C-EB53-4B89-99E6-12276D27098B}" type="slidenum">
              <a:rPr lang="en-GB" smtClean="0"/>
              <a:pPr>
                <a:defRPr/>
              </a:pPr>
              <a:t>5</a:t>
            </a:fld>
            <a:endParaRPr lang="en-GB"/>
          </a:p>
        </p:txBody>
      </p:sp>
    </p:spTree>
    <p:extLst>
      <p:ext uri="{BB962C8B-B14F-4D97-AF65-F5344CB8AC3E}">
        <p14:creationId xmlns:p14="http://schemas.microsoft.com/office/powerpoint/2010/main" val="169351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Satelliet</a:t>
            </a:r>
            <a:r>
              <a:rPr lang="nl-NL" baseline="0" noProof="0" dirty="0" smtClean="0"/>
              <a:t> c</a:t>
            </a:r>
            <a:r>
              <a:rPr lang="nl-NL" noProof="0" dirty="0" smtClean="0"/>
              <a:t>onstellatie= is stelsel van navigatie satellieten</a:t>
            </a:r>
            <a:endParaRPr lang="nl-NL" noProof="0" dirty="0"/>
          </a:p>
        </p:txBody>
      </p:sp>
      <p:sp>
        <p:nvSpPr>
          <p:cNvPr id="4" name="Date Placeholder 3"/>
          <p:cNvSpPr>
            <a:spLocks noGrp="1"/>
          </p:cNvSpPr>
          <p:nvPr>
            <p:ph type="dt" idx="10"/>
          </p:nvPr>
        </p:nvSpPr>
        <p:spPr/>
        <p:txBody>
          <a:bodyPr/>
          <a:lstStyle/>
          <a:p>
            <a:pPr>
              <a:defRPr/>
            </a:pPr>
            <a:fld id="{16B5D73E-3507-4092-8354-385829D30F65}" type="datetime1">
              <a:rPr lang="en-GB" smtClean="0"/>
              <a:pPr>
                <a:defRPr/>
              </a:pPr>
              <a:t>07/02/2017</a:t>
            </a:fld>
            <a:endParaRPr lang="en-GB"/>
          </a:p>
        </p:txBody>
      </p:sp>
      <p:sp>
        <p:nvSpPr>
          <p:cNvPr id="5" name="Slide Number Placeholder 4"/>
          <p:cNvSpPr>
            <a:spLocks noGrp="1"/>
          </p:cNvSpPr>
          <p:nvPr>
            <p:ph type="sldNum" sz="quarter" idx="11"/>
          </p:nvPr>
        </p:nvSpPr>
        <p:spPr/>
        <p:txBody>
          <a:bodyPr/>
          <a:lstStyle/>
          <a:p>
            <a:pPr>
              <a:defRPr/>
            </a:pPr>
            <a:fld id="{D165275C-EB53-4B89-99E6-12276D27098B}" type="slidenum">
              <a:rPr lang="en-GB" smtClean="0"/>
              <a:pPr>
                <a:defRPr/>
              </a:pPr>
              <a:t>7</a:t>
            </a:fld>
            <a:endParaRPr lang="en-GB"/>
          </a:p>
        </p:txBody>
      </p:sp>
    </p:spTree>
    <p:extLst>
      <p:ext uri="{BB962C8B-B14F-4D97-AF65-F5344CB8AC3E}">
        <p14:creationId xmlns:p14="http://schemas.microsoft.com/office/powerpoint/2010/main" val="50658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w="12700">
            <a:miter lim="800000"/>
            <a:headEnd/>
            <a:tailEnd/>
          </a:ln>
        </p:spPr>
        <p:txBody>
          <a:bodyPr/>
          <a:lstStyle/>
          <a:p>
            <a:fld id="{B1DA10B6-9D3B-4C50-AE97-4EF604950A44}" type="datetime1">
              <a:rPr lang="en-GB" smtClean="0">
                <a:solidFill>
                  <a:prstClr val="black"/>
                </a:solidFill>
              </a:rPr>
              <a:pPr/>
              <a:t>07/02/2017</a:t>
            </a:fld>
            <a:endParaRPr lang="en-GB" smtClean="0">
              <a:solidFill>
                <a:prstClr val="black"/>
              </a:solidFill>
            </a:endParaRPr>
          </a:p>
        </p:txBody>
      </p:sp>
      <p:sp>
        <p:nvSpPr>
          <p:cNvPr id="26627" name="Rectangle 7"/>
          <p:cNvSpPr>
            <a:spLocks noGrp="1" noChangeArrowheads="1"/>
          </p:cNvSpPr>
          <p:nvPr>
            <p:ph type="sldNum" sz="quarter" idx="5"/>
          </p:nvPr>
        </p:nvSpPr>
        <p:spPr>
          <a:noFill/>
          <a:ln w="12700">
            <a:miter lim="800000"/>
            <a:headEnd/>
            <a:tailEnd/>
          </a:ln>
        </p:spPr>
        <p:txBody>
          <a:bodyPr/>
          <a:lstStyle/>
          <a:p>
            <a:fld id="{A04F7BA6-E827-424D-9281-02AE2D5F334C}" type="slidenum">
              <a:rPr lang="en-GB" smtClean="0">
                <a:solidFill>
                  <a:prstClr val="black"/>
                </a:solidFill>
              </a:rPr>
              <a:pPr/>
              <a:t>10</a:t>
            </a:fld>
            <a:endParaRPr lang="en-GB" smtClean="0">
              <a:solidFill>
                <a:prstClr val="black"/>
              </a:solidFill>
            </a:endParaRPr>
          </a:p>
        </p:txBody>
      </p:sp>
      <p:sp>
        <p:nvSpPr>
          <p:cNvPr id="26628"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p:txBody>
          <a:bodyPr/>
          <a:lstStyle/>
          <a:p>
            <a:endParaRPr lang="nl-NL" dirty="0" smtClean="0"/>
          </a:p>
        </p:txBody>
      </p:sp>
    </p:spTree>
    <p:extLst>
      <p:ext uri="{BB962C8B-B14F-4D97-AF65-F5344CB8AC3E}">
        <p14:creationId xmlns:p14="http://schemas.microsoft.com/office/powerpoint/2010/main" val="339776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w="12700">
            <a:miter lim="800000"/>
            <a:headEnd/>
            <a:tailEnd/>
          </a:ln>
        </p:spPr>
        <p:txBody>
          <a:bodyPr/>
          <a:lstStyle/>
          <a:p>
            <a:fld id="{873BBBB0-FDBA-4C3D-8DC2-A2BF64A10686}" type="datetime1">
              <a:rPr lang="en-GB" smtClean="0"/>
              <a:pPr/>
              <a:t>07/02/2017</a:t>
            </a:fld>
            <a:endParaRPr lang="en-GB" smtClean="0"/>
          </a:p>
        </p:txBody>
      </p:sp>
      <p:sp>
        <p:nvSpPr>
          <p:cNvPr id="28675" name="Rectangle 7"/>
          <p:cNvSpPr>
            <a:spLocks noGrp="1" noChangeArrowheads="1"/>
          </p:cNvSpPr>
          <p:nvPr>
            <p:ph type="sldNum" sz="quarter" idx="5"/>
          </p:nvPr>
        </p:nvSpPr>
        <p:spPr>
          <a:noFill/>
          <a:ln w="12700">
            <a:miter lim="800000"/>
            <a:headEnd/>
            <a:tailEnd/>
          </a:ln>
        </p:spPr>
        <p:txBody>
          <a:bodyPr/>
          <a:lstStyle/>
          <a:p>
            <a:fld id="{F3A5BAB5-A0A7-425D-B794-96539C096A10}" type="slidenum">
              <a:rPr lang="en-GB" smtClean="0"/>
              <a:pPr/>
              <a:t>11</a:t>
            </a:fld>
            <a:endParaRPr lang="en-GB" smtClean="0"/>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r>
              <a:rPr lang="nl-NL" b="1" dirty="0" smtClean="0"/>
              <a:t>GLONASS</a:t>
            </a:r>
            <a:endParaRPr lang="en-GB" dirty="0" smtClean="0"/>
          </a:p>
          <a:p>
            <a:r>
              <a:rPr lang="nl-NL" dirty="0" smtClean="0"/>
              <a:t>GLONASS-satelliet</a:t>
            </a:r>
            <a:endParaRPr lang="en-GB" dirty="0" smtClean="0"/>
          </a:p>
          <a:p>
            <a:r>
              <a:rPr lang="nl-NL" b="1" dirty="0" smtClean="0"/>
              <a:t>GLONASS</a:t>
            </a:r>
            <a:r>
              <a:rPr lang="nl-NL" dirty="0" smtClean="0"/>
              <a:t> </a:t>
            </a:r>
            <a:r>
              <a:rPr lang="nl-NL" dirty="0" err="1" smtClean="0"/>
              <a:t>GLObal</a:t>
            </a:r>
            <a:r>
              <a:rPr lang="nl-NL" dirty="0" smtClean="0"/>
              <a:t> </a:t>
            </a:r>
            <a:r>
              <a:rPr lang="nl-NL" dirty="0" err="1" smtClean="0"/>
              <a:t>NAvigation</a:t>
            </a:r>
            <a:r>
              <a:rPr lang="nl-NL" dirty="0" smtClean="0"/>
              <a:t> </a:t>
            </a:r>
            <a:r>
              <a:rPr lang="nl-NL" dirty="0" err="1" smtClean="0"/>
              <a:t>Satellite</a:t>
            </a:r>
            <a:r>
              <a:rPr lang="nl-NL" dirty="0" smtClean="0"/>
              <a:t> System vergelijkbaar met het Amerikaanse GPS</a:t>
            </a:r>
            <a:r>
              <a:rPr lang="nl-NL" baseline="0" dirty="0" smtClean="0"/>
              <a:t> </a:t>
            </a:r>
            <a:r>
              <a:rPr lang="nl-NL" dirty="0" smtClean="0"/>
              <a:t>en het Europese </a:t>
            </a:r>
            <a:r>
              <a:rPr lang="nl-NL" dirty="0" err="1" smtClean="0"/>
              <a:t>Galileo</a:t>
            </a:r>
            <a:r>
              <a:rPr lang="nl-NL" dirty="0" smtClean="0"/>
              <a:t>. Het raakte in verval in 2002 nog 8 satellieten maar werd later weer opgepoetst. Het moet bij voltooiing bestaan uit een stelsel van 24 kunstmanen waarvan er 22 operationeel zijn en 3 reserve.</a:t>
            </a:r>
          </a:p>
          <a:p>
            <a:r>
              <a:rPr lang="nl-NL" dirty="0" smtClean="0"/>
              <a:t>Systeem operationeel sinds 1991</a:t>
            </a:r>
            <a:endParaRPr lang="en-GB" dirty="0" smtClean="0"/>
          </a:p>
          <a:p>
            <a:r>
              <a:rPr lang="nl-NL" b="1" dirty="0" smtClean="0"/>
              <a:t>Kenmerken</a:t>
            </a:r>
            <a:endParaRPr lang="en-GB" dirty="0" smtClean="0"/>
          </a:p>
          <a:p>
            <a:r>
              <a:rPr lang="nl-NL" dirty="0" smtClean="0"/>
              <a:t>De kunstmanen op een hoogte van 19.100 km; volledige baan om de aarde in 11 uur en 15 minuten . Ze zijn dusdanig gepositioneerd dat er op elke plek op aarde altijd minimaal 5 boven de horizon</a:t>
            </a:r>
            <a:r>
              <a:rPr lang="nl-NL" baseline="0" dirty="0" smtClean="0"/>
              <a:t> </a:t>
            </a:r>
            <a:r>
              <a:rPr lang="nl-NL" dirty="0" smtClean="0"/>
              <a:t>zijn. De horizontale positiebepaling was tijdens de hoogtijdagen tot 55 meter nauwkeurig. Voor verticale bepaling was dat 70 meter. De snelheidsvector is tot 15 cm/s en de uitgezonden tijdssignalen zijn tot 1 </a:t>
            </a:r>
            <a:r>
              <a:rPr lang="nl-NL" dirty="0" err="1" smtClean="0"/>
              <a:t>μs</a:t>
            </a:r>
            <a:r>
              <a:rPr lang="nl-NL" dirty="0" smtClean="0"/>
              <a:t> nauwkeurig. Voor Russische militaire toepassingen is een hogere nauwkeurigheid tot op 10 meter beschikbaar via het zogenaamde P-signaal.</a:t>
            </a:r>
            <a:endParaRPr lang="en-GB" dirty="0" smtClean="0"/>
          </a:p>
        </p:txBody>
      </p:sp>
    </p:spTree>
    <p:extLst>
      <p:ext uri="{BB962C8B-B14F-4D97-AF65-F5344CB8AC3E}">
        <p14:creationId xmlns:p14="http://schemas.microsoft.com/office/powerpoint/2010/main" val="181511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w="12700">
            <a:miter lim="800000"/>
            <a:headEnd/>
            <a:tailEnd/>
          </a:ln>
        </p:spPr>
        <p:txBody>
          <a:bodyPr/>
          <a:lstStyle/>
          <a:p>
            <a:fld id="{29B40D42-0036-430D-8140-88544696EB94}" type="datetime1">
              <a:rPr lang="en-GB" smtClean="0"/>
              <a:pPr/>
              <a:t>07/02/2017</a:t>
            </a:fld>
            <a:endParaRPr lang="en-GB" smtClean="0"/>
          </a:p>
        </p:txBody>
      </p:sp>
      <p:sp>
        <p:nvSpPr>
          <p:cNvPr id="29699" name="Rectangle 7"/>
          <p:cNvSpPr>
            <a:spLocks noGrp="1" noChangeArrowheads="1"/>
          </p:cNvSpPr>
          <p:nvPr>
            <p:ph type="sldNum" sz="quarter" idx="5"/>
          </p:nvPr>
        </p:nvSpPr>
        <p:spPr>
          <a:noFill/>
          <a:ln w="12700">
            <a:miter lim="800000"/>
            <a:headEnd/>
            <a:tailEnd/>
          </a:ln>
        </p:spPr>
        <p:txBody>
          <a:bodyPr/>
          <a:lstStyle/>
          <a:p>
            <a:fld id="{D7DE8F67-FBB3-415E-949A-A453EE3AB1A1}" type="slidenum">
              <a:rPr lang="en-GB" smtClean="0"/>
              <a:pPr/>
              <a:t>12</a:t>
            </a:fld>
            <a:endParaRPr lang="en-GB" smtClean="0"/>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p:spPr>
        <p:txBody>
          <a:bodyPr/>
          <a:lstStyle/>
          <a:p>
            <a:r>
              <a:rPr lang="nl-NL" b="1" dirty="0" err="1" smtClean="0"/>
              <a:t>Galileo</a:t>
            </a:r>
            <a:r>
              <a:rPr lang="nl-NL" b="1" dirty="0" smtClean="0"/>
              <a:t> (navigatiesysteem)</a:t>
            </a:r>
            <a:endParaRPr lang="en-GB" dirty="0" smtClean="0"/>
          </a:p>
          <a:p>
            <a:r>
              <a:rPr lang="nl-NL" b="1" dirty="0" err="1" smtClean="0"/>
              <a:t>Galileo</a:t>
            </a:r>
            <a:r>
              <a:rPr lang="nl-NL" dirty="0" smtClean="0"/>
              <a:t> Europese systeem voor satellietnavigatie.</a:t>
            </a:r>
            <a:r>
              <a:rPr lang="nl-NL" baseline="0" dirty="0" smtClean="0"/>
              <a:t> G</a:t>
            </a:r>
            <a:r>
              <a:rPr lang="nl-NL" dirty="0" smtClean="0"/>
              <a:t>ebouwd in opdracht van de Europese Unie </a:t>
            </a:r>
            <a:r>
              <a:rPr lang="nl-NL" dirty="0" err="1" smtClean="0"/>
              <a:t>ism</a:t>
            </a:r>
            <a:r>
              <a:rPr lang="nl-NL" dirty="0" smtClean="0"/>
              <a:t> European Space Agency (ESA). Het </a:t>
            </a:r>
            <a:r>
              <a:rPr lang="nl-NL" dirty="0" err="1" smtClean="0"/>
              <a:t>Galileo</a:t>
            </a:r>
            <a:r>
              <a:rPr lang="nl-NL" dirty="0" smtClean="0"/>
              <a:t>-project is het grootste Europese ruimtevaartproject aller tijden. </a:t>
            </a:r>
            <a:r>
              <a:rPr lang="nl-NL" dirty="0" err="1" smtClean="0"/>
              <a:t>Galileo</a:t>
            </a:r>
            <a:r>
              <a:rPr lang="nl-NL" dirty="0" smtClean="0"/>
              <a:t> wordt het eerste niet militaire systeem.</a:t>
            </a:r>
            <a:endParaRPr lang="en-GB" dirty="0" smtClean="0"/>
          </a:p>
          <a:p>
            <a:r>
              <a:rPr lang="nl-NL" dirty="0" err="1" smtClean="0"/>
              <a:t>Galileo</a:t>
            </a:r>
            <a:r>
              <a:rPr lang="nl-NL" dirty="0" smtClean="0"/>
              <a:t> vanaf 2014 operationeel vanaf dat moment door iedereen gratis te gebruiken voor tijdreferentie- en navigatiedoeleinden. Er wordt naar gestreefd naar een zeer hoge kwaliteit van plaats en tijd bepaling.</a:t>
            </a:r>
            <a:endParaRPr lang="en-GB" dirty="0" smtClean="0"/>
          </a:p>
          <a:p>
            <a:r>
              <a:rPr lang="nl-NL" dirty="0" smtClean="0"/>
              <a:t>De politieke bestaansreden van </a:t>
            </a:r>
            <a:r>
              <a:rPr lang="nl-NL" dirty="0" err="1" smtClean="0"/>
              <a:t>Galileo</a:t>
            </a:r>
            <a:r>
              <a:rPr lang="nl-NL" dirty="0" smtClean="0"/>
              <a:t> is behoud van de Europese onafhankelijkheid ten opzichte van de Verenigde Staten. </a:t>
            </a:r>
          </a:p>
          <a:p>
            <a:r>
              <a:rPr lang="nl-NL" dirty="0" err="1" smtClean="0"/>
              <a:t>Galileo</a:t>
            </a:r>
            <a:r>
              <a:rPr lang="nl-NL" dirty="0" smtClean="0"/>
              <a:t> zal autonoom kunnen functioneren en eveneens </a:t>
            </a:r>
            <a:r>
              <a:rPr lang="nl-NL" dirty="0" err="1" smtClean="0"/>
              <a:t>interoperabel</a:t>
            </a:r>
            <a:r>
              <a:rPr lang="nl-NL" dirty="0" smtClean="0"/>
              <a:t> zijn en kunnen samenwerken met zowel GPS als GLONASS.</a:t>
            </a:r>
            <a:endParaRPr lang="en-GB" dirty="0" smtClean="0"/>
          </a:p>
          <a:p>
            <a:r>
              <a:rPr lang="nl-NL" dirty="0" smtClean="0"/>
              <a:t>De huidige bestaande systemen hebben een 'militaire precisie'. Echter, het Europese systeem wordt het nauwkeurigste systeem. Bij het ontwerp van </a:t>
            </a:r>
            <a:r>
              <a:rPr lang="nl-NL" dirty="0" err="1" smtClean="0"/>
              <a:t>Galileo</a:t>
            </a:r>
            <a:r>
              <a:rPr lang="nl-NL" dirty="0" smtClean="0"/>
              <a:t> is gedacht aan millimeterpositiebepaling, niet alleen voor blinden maar ook voor de bouwsector.</a:t>
            </a:r>
            <a:endParaRPr lang="en-GB" dirty="0" smtClean="0"/>
          </a:p>
          <a:p>
            <a:r>
              <a:rPr lang="nl-NL" dirty="0" smtClean="0"/>
              <a:t>De belangrijkste reden waarom Europa een eigen systeem wilde was vooral het risico dat GPS of GLONASS uitgeschakeld of versleuteld zou kunnen worden terwijl Europa dit systeem belangrijk vindt voor de eigen vliegtuigen en schepen. Kortom, het is de bedoeling dat er altijd een </a:t>
            </a:r>
            <a:r>
              <a:rPr lang="nl-NL" dirty="0" err="1" smtClean="0"/>
              <a:t>satellietnavigatietechnologisch</a:t>
            </a:r>
            <a:r>
              <a:rPr lang="nl-NL" dirty="0" smtClean="0"/>
              <a:t> systeem </a:t>
            </a:r>
            <a:r>
              <a:rPr lang="en-GB" dirty="0" err="1" smtClean="0"/>
              <a:t>beschikbaar</a:t>
            </a:r>
            <a:r>
              <a:rPr lang="en-GB" dirty="0" smtClean="0"/>
              <a:t> is.</a:t>
            </a:r>
          </a:p>
          <a:p>
            <a:r>
              <a:rPr lang="nl-NL" b="1" dirty="0" smtClean="0"/>
              <a:t>Kenmerken</a:t>
            </a:r>
            <a:endParaRPr lang="en-GB" dirty="0" smtClean="0"/>
          </a:p>
          <a:p>
            <a:r>
              <a:rPr lang="nl-NL" dirty="0" smtClean="0"/>
              <a:t>De geschatte kosten voor het project, inclusief infrastructuur op aarde, bedragen zo'n 3,4 miljard euro. Voor het project worden dertig satellieten gelanceerd. Drie daarvan zijn reservesatellieten.</a:t>
            </a:r>
            <a:endParaRPr lang="en-GB" dirty="0" smtClean="0"/>
          </a:p>
          <a:p>
            <a:r>
              <a:rPr lang="nl-NL" b="1" dirty="0" smtClean="0"/>
              <a:t>Technische voordelen</a:t>
            </a:r>
            <a:endParaRPr lang="en-GB" dirty="0" smtClean="0"/>
          </a:p>
          <a:p>
            <a:r>
              <a:rPr lang="nl-NL" dirty="0" err="1" smtClean="0"/>
              <a:t>Galileo</a:t>
            </a:r>
            <a:r>
              <a:rPr lang="nl-NL" dirty="0" smtClean="0"/>
              <a:t> is in enkele opzichten beter dan GPS, met name:</a:t>
            </a:r>
            <a:endParaRPr lang="en-GB" dirty="0" smtClean="0"/>
          </a:p>
          <a:p>
            <a:r>
              <a:rPr lang="nl-NL" dirty="0" smtClean="0"/>
              <a:t>Betere precisie voor </a:t>
            </a:r>
            <a:r>
              <a:rPr lang="nl-NL" i="1" dirty="0" smtClean="0"/>
              <a:t>alle</a:t>
            </a:r>
            <a:r>
              <a:rPr lang="nl-NL" dirty="0" smtClean="0"/>
              <a:t> gebruikers </a:t>
            </a:r>
          </a:p>
          <a:p>
            <a:r>
              <a:rPr lang="nl-NL" dirty="0" smtClean="0"/>
              <a:t>Betere dekking van satellietsignalen op hogere geografische breedten (met name de Scandinavische landen profiteren hiervan) </a:t>
            </a:r>
            <a:endParaRPr lang="en-GB" dirty="0" smtClean="0"/>
          </a:p>
          <a:p>
            <a:r>
              <a:rPr lang="nl-NL" b="1" dirty="0" smtClean="0"/>
              <a:t>Participatie</a:t>
            </a:r>
            <a:endParaRPr lang="en-GB" dirty="0" smtClean="0"/>
          </a:p>
          <a:p>
            <a:r>
              <a:rPr lang="nl-NL" dirty="0" smtClean="0"/>
              <a:t>Ook China, Marokko, Israël en India nemen deel aan het project en dragen bij aan de financiering en ontwikkeling. Met enkele andere landen, waaronder Canada, Brazilië en Australië, lopen besprekingen over deelname aan het project. China droeg zo'n € 230 miljoen bij maar besliste in 2000 om een onafhankelijk navigatiesysteem te maken, genaamd </a:t>
            </a:r>
            <a:r>
              <a:rPr lang="nl-NL" dirty="0" err="1" smtClean="0"/>
              <a:t>Beidou</a:t>
            </a:r>
            <a:r>
              <a:rPr lang="nl-NL" dirty="0" smtClean="0"/>
              <a:t>. Nederland draagt € 43 miljoen bij.</a:t>
            </a:r>
            <a:endParaRPr lang="en-GB" dirty="0" smtClean="0"/>
          </a:p>
          <a:p>
            <a:r>
              <a:rPr lang="nl-NL" b="1" dirty="0" smtClean="0"/>
              <a:t>Problemen</a:t>
            </a:r>
            <a:endParaRPr lang="en-GB" dirty="0" smtClean="0"/>
          </a:p>
          <a:p>
            <a:r>
              <a:rPr lang="nl-NL" dirty="0" smtClean="0"/>
              <a:t>In 2007 raakte het project in problemen. Een consortium van acht uitvoerende Europese ruimtevaartbedrijven kwam niet binnen de tijdspanne tot overeenstemming over het gewenste resultaat. De Duitse staatssecretaris voor Wetenschap Peter </a:t>
            </a:r>
            <a:r>
              <a:rPr lang="nl-NL" dirty="0" err="1" smtClean="0"/>
              <a:t>Hintze</a:t>
            </a:r>
            <a:r>
              <a:rPr lang="nl-NL" dirty="0" smtClean="0"/>
              <a:t> liet weten dat de EU-landen "in principe" willen doorgaan met </a:t>
            </a:r>
            <a:r>
              <a:rPr lang="nl-NL" dirty="0" err="1" smtClean="0"/>
              <a:t>Galileo</a:t>
            </a:r>
            <a:r>
              <a:rPr lang="nl-NL" dirty="0" smtClean="0"/>
              <a:t>.</a:t>
            </a:r>
            <a:endParaRPr lang="en-GB" dirty="0" smtClean="0"/>
          </a:p>
          <a:p>
            <a:r>
              <a:rPr lang="nl-NL" dirty="0" smtClean="0"/>
              <a:t>Op 30 november 2007 is alsnog een akkoord bereikt over de bouw van het systeem, dat in 2013 operationeel moet zijn.</a:t>
            </a:r>
            <a:r>
              <a:rPr lang="nl-NL" baseline="30000" dirty="0" smtClean="0">
                <a:hlinkClick r:id="rId3"/>
              </a:rPr>
              <a:t>[1]</a:t>
            </a:r>
            <a:r>
              <a:rPr lang="nl-NL" dirty="0" smtClean="0"/>
              <a:t> De verwachting is dat het project 3,4 miljard euro gaat kosten.</a:t>
            </a:r>
            <a:endParaRPr lang="en-GB" dirty="0" smtClean="0"/>
          </a:p>
          <a:p>
            <a:r>
              <a:rPr lang="nl-NL" dirty="0" smtClean="0"/>
              <a:t>Het Amerikaanse tijdschrift IEEE Spectrum heeft het project tot "Loser" bestempeld vanwege de overschrijding van het budget en de tijdsplanning.</a:t>
            </a:r>
            <a:r>
              <a:rPr lang="nl-NL" baseline="30000" dirty="0" smtClean="0">
                <a:hlinkClick r:id="rId3"/>
              </a:rPr>
              <a:t>[2]</a:t>
            </a:r>
            <a:endParaRPr lang="en-GB" dirty="0" smtClean="0"/>
          </a:p>
          <a:p>
            <a:r>
              <a:rPr lang="nl-NL" b="1" dirty="0" smtClean="0"/>
              <a:t>Satellieten</a:t>
            </a:r>
            <a:endParaRPr lang="en-GB" dirty="0" smtClean="0"/>
          </a:p>
          <a:p>
            <a:r>
              <a:rPr lang="nl-NL" dirty="0" smtClean="0"/>
              <a:t>De 27 satellieten zullen in drie middelhoge cirkelvormige banen worden gebracht op een hoogte van 23 616 km en onder een hoek van 56 graden ten opzichte van het evenaarsvlak. Door het grote aantal satellieten, de positie en de drie reservesatellieten is het systeem buitengewoon betrouwbaar. Bovendien kan de gebruiker informatie ontvangen in verband met de nauwkeurigheid van het aangeboden signaal, zodat ook daar waar de veiligheid hoofdzaak is men weet of de gegevens bruikbaar zijn. Er zullen 10 civiele navigatiesignalen uitgezonden worden op de frequenties 1164-1215 MHz, 1215-1300 MHz en 1559-1592 MHz.</a:t>
            </a:r>
            <a:endParaRPr lang="en-GB" dirty="0" smtClean="0"/>
          </a:p>
          <a:p>
            <a:r>
              <a:rPr lang="nl-NL" b="1" dirty="0" smtClean="0"/>
              <a:t>Grondstations</a:t>
            </a:r>
            <a:endParaRPr lang="en-GB" dirty="0" smtClean="0"/>
          </a:p>
          <a:p>
            <a:r>
              <a:rPr lang="nl-NL" dirty="0" err="1" smtClean="0"/>
              <a:t>Galileo</a:t>
            </a:r>
            <a:r>
              <a:rPr lang="nl-NL" dirty="0" smtClean="0"/>
              <a:t> zal beschikken over tweewegcommunicatie tussen de satellieten en de grondstations.</a:t>
            </a:r>
            <a:endParaRPr lang="en-GB" dirty="0" smtClean="0"/>
          </a:p>
          <a:p>
            <a:r>
              <a:rPr lang="nl-NL" b="1" dirty="0" err="1" smtClean="0"/>
              <a:t>Galileo</a:t>
            </a:r>
            <a:r>
              <a:rPr lang="nl-NL" b="1" dirty="0" smtClean="0"/>
              <a:t>-sensorstation (GSS)</a:t>
            </a:r>
            <a:endParaRPr lang="en-GB" dirty="0" smtClean="0"/>
          </a:p>
          <a:p>
            <a:r>
              <a:rPr lang="nl-NL" dirty="0" smtClean="0"/>
              <a:t>Twintig </a:t>
            </a:r>
            <a:r>
              <a:rPr lang="nl-NL" dirty="0" err="1" smtClean="0"/>
              <a:t>Galileo</a:t>
            </a:r>
            <a:r>
              <a:rPr lang="nl-NL" dirty="0" smtClean="0"/>
              <a:t>-sensorstations (GSS) worden verbonden via een wereldwijd netwerk met de GCC, waar de verzamelde gegevens op juistheid gecontroleerd zullen worden en waar de tijd van elke satelliet met de klok in het controlecentrum vergeleken wordt. Via 15 </a:t>
            </a:r>
            <a:r>
              <a:rPr lang="nl-NL" dirty="0" err="1" smtClean="0"/>
              <a:t>uplinkstations</a:t>
            </a:r>
            <a:r>
              <a:rPr lang="nl-NL" dirty="0" smtClean="0"/>
              <a:t> kunnen correcties naar de satellieten gezonden worden.</a:t>
            </a:r>
            <a:endParaRPr lang="en-GB" dirty="0" smtClean="0"/>
          </a:p>
          <a:p>
            <a:r>
              <a:rPr lang="nl-NL" b="1" dirty="0" smtClean="0"/>
              <a:t>Gebruikerstoestel</a:t>
            </a:r>
            <a:endParaRPr lang="en-GB" dirty="0" smtClean="0"/>
          </a:p>
          <a:p>
            <a:r>
              <a:rPr lang="nl-NL" dirty="0" smtClean="0"/>
              <a:t>Naast transportnavigatie kan men door gebruik van een speciale chip in het gebruikerstoestel noodsignalen versturen. </a:t>
            </a:r>
            <a:r>
              <a:rPr lang="nl-NL" dirty="0" err="1" smtClean="0"/>
              <a:t>Galileo</a:t>
            </a:r>
            <a:r>
              <a:rPr lang="nl-NL" dirty="0" smtClean="0"/>
              <a:t> zal de locatie van de gebruiker bepalen en een bevestiging sturen dat hulp onderweg is.</a:t>
            </a:r>
            <a:endParaRPr lang="en-GB" dirty="0" smtClean="0"/>
          </a:p>
        </p:txBody>
      </p:sp>
    </p:spTree>
    <p:extLst>
      <p:ext uri="{BB962C8B-B14F-4D97-AF65-F5344CB8AC3E}">
        <p14:creationId xmlns:p14="http://schemas.microsoft.com/office/powerpoint/2010/main" val="1125639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66"/>
          <p:cNvGrpSpPr>
            <a:grpSpLocks/>
          </p:cNvGrpSpPr>
          <p:nvPr/>
        </p:nvGrpSpPr>
        <p:grpSpPr bwMode="auto">
          <a:xfrm>
            <a:off x="-3175" y="1712913"/>
            <a:ext cx="9147175" cy="5143500"/>
            <a:chOff x="-2" y="1079"/>
            <a:chExt cx="5762" cy="3240"/>
          </a:xfrm>
        </p:grpSpPr>
        <p:pic>
          <p:nvPicPr>
            <p:cNvPr id="5" name="Picture 47" descr="WUR-beeldstrip_PPT-template"/>
            <p:cNvPicPr preferRelativeResize="0">
              <a:picLocks noChangeAspect="1" noChangeArrowheads="1"/>
            </p:cNvPicPr>
            <p:nvPr/>
          </p:nvPicPr>
          <p:blipFill>
            <a:blip r:embed="rId2" cstate="print"/>
            <a:srcRect/>
            <a:stretch>
              <a:fillRect/>
            </a:stretch>
          </p:blipFill>
          <p:spPr bwMode="auto">
            <a:xfrm>
              <a:off x="-1" y="2700"/>
              <a:ext cx="5761" cy="1079"/>
            </a:xfrm>
            <a:prstGeom prst="rect">
              <a:avLst/>
            </a:prstGeom>
            <a:solidFill>
              <a:srgbClr val="80BA64"/>
            </a:solidFill>
            <a:ln w="9525">
              <a:noFill/>
              <a:miter lim="800000"/>
              <a:headEnd/>
              <a:tailEnd/>
            </a:ln>
          </p:spPr>
        </p:pic>
        <p:grpSp>
          <p:nvGrpSpPr>
            <p:cNvPr id="6" name="Group 46"/>
            <p:cNvGrpSpPr>
              <a:grpSpLocks/>
            </p:cNvGrpSpPr>
            <p:nvPr/>
          </p:nvGrpSpPr>
          <p:grpSpPr bwMode="auto">
            <a:xfrm>
              <a:off x="-2" y="1079"/>
              <a:ext cx="5762" cy="2698"/>
              <a:chOff x="0" y="1079"/>
              <a:chExt cx="5760" cy="2698"/>
            </a:xfrm>
          </p:grpSpPr>
          <p:sp>
            <p:nvSpPr>
              <p:cNvPr id="8" name="Line 5"/>
              <p:cNvSpPr>
                <a:spLocks noChangeShapeType="1"/>
              </p:cNvSpPr>
              <p:nvPr/>
            </p:nvSpPr>
            <p:spPr bwMode="auto">
              <a:xfrm>
                <a:off x="0" y="1079"/>
                <a:ext cx="5760" cy="0"/>
              </a:xfrm>
              <a:prstGeom prst="line">
                <a:avLst/>
              </a:prstGeom>
              <a:noFill/>
              <a:ln w="12700">
                <a:solidFill>
                  <a:srgbClr val="80BA64"/>
                </a:solidFill>
                <a:round/>
                <a:headEnd/>
                <a:tailEnd/>
              </a:ln>
            </p:spPr>
            <p:txBody>
              <a:bodyPr wrap="none" anchor="ctr"/>
              <a:lstStyle/>
              <a:p>
                <a:pPr>
                  <a:defRPr/>
                </a:pPr>
                <a:endParaRPr lang="nl-NL"/>
              </a:p>
            </p:txBody>
          </p:sp>
          <p:sp>
            <p:nvSpPr>
              <p:cNvPr id="9" name="Line 45"/>
              <p:cNvSpPr>
                <a:spLocks noChangeShapeType="1"/>
              </p:cNvSpPr>
              <p:nvPr/>
            </p:nvSpPr>
            <p:spPr bwMode="auto">
              <a:xfrm>
                <a:off x="0" y="3777"/>
                <a:ext cx="5760" cy="0"/>
              </a:xfrm>
              <a:prstGeom prst="line">
                <a:avLst/>
              </a:prstGeom>
              <a:noFill/>
              <a:ln w="12700">
                <a:solidFill>
                  <a:schemeClr val="tx1"/>
                </a:solidFill>
                <a:round/>
                <a:headEnd/>
                <a:tailEnd/>
              </a:ln>
            </p:spPr>
            <p:txBody>
              <a:bodyPr wrap="none" anchor="ctr">
                <a:spAutoFit/>
              </a:bodyPr>
              <a:lstStyle/>
              <a:p>
                <a:pPr>
                  <a:defRPr/>
                </a:pPr>
                <a:endParaRPr lang="nl-NL"/>
              </a:p>
            </p:txBody>
          </p:sp>
        </p:grpSp>
        <p:pic>
          <p:nvPicPr>
            <p:cNvPr id="7" name="Picture 65" descr="_PRAKT_kl"/>
            <p:cNvPicPr>
              <a:picLocks noChangeAspect="1" noChangeArrowheads="1"/>
            </p:cNvPicPr>
            <p:nvPr/>
          </p:nvPicPr>
          <p:blipFill>
            <a:blip r:embed="rId3" cstate="print"/>
            <a:srcRect r="20227"/>
            <a:stretch>
              <a:fillRect/>
            </a:stretch>
          </p:blipFill>
          <p:spPr bwMode="auto">
            <a:xfrm>
              <a:off x="0" y="3779"/>
              <a:ext cx="5760" cy="540"/>
            </a:xfrm>
            <a:prstGeom prst="rect">
              <a:avLst/>
            </a:prstGeom>
            <a:noFill/>
            <a:ln w="9525">
              <a:noFill/>
              <a:miter lim="800000"/>
              <a:headEnd/>
              <a:tailEnd/>
            </a:ln>
          </p:spPr>
        </p:pic>
      </p:grpSp>
      <p:sp>
        <p:nvSpPr>
          <p:cNvPr id="38916" name="Rectangle 4"/>
          <p:cNvSpPr>
            <a:spLocks noGrp="1" noChangeArrowheads="1"/>
          </p:cNvSpPr>
          <p:nvPr>
            <p:ph type="subTitle" idx="1"/>
          </p:nvPr>
        </p:nvSpPr>
        <p:spPr>
          <a:xfrm>
            <a:off x="457200" y="3286125"/>
            <a:ext cx="8229600" cy="904875"/>
          </a:xfrm>
        </p:spPr>
        <p:txBody>
          <a:bodyPr anchor="t"/>
          <a:lstStyle>
            <a:lvl1pPr marL="0" indent="0">
              <a:buFont typeface="Wingdings" pitchFamily="2" charset="2"/>
              <a:buNone/>
              <a:defRPr noProof="1"/>
            </a:lvl1pPr>
          </a:lstStyle>
          <a:p>
            <a:pPr lvl="0"/>
            <a:r>
              <a:rPr lang="nl-NL" noProof="1" smtClean="0"/>
              <a:t>Click to edit Master subtitle style</a:t>
            </a:r>
          </a:p>
        </p:txBody>
      </p:sp>
      <p:sp>
        <p:nvSpPr>
          <p:cNvPr id="38918" name="Rectangle 6"/>
          <p:cNvSpPr>
            <a:spLocks noGrp="1" noChangeArrowheads="1"/>
          </p:cNvSpPr>
          <p:nvPr>
            <p:ph type="ctrTitle"/>
          </p:nvPr>
        </p:nvSpPr>
        <p:spPr>
          <a:xfrm>
            <a:off x="457200" y="1046163"/>
            <a:ext cx="8229600" cy="1849437"/>
          </a:xfrm>
        </p:spPr>
        <p:txBody>
          <a:bodyPr/>
          <a:lstStyle>
            <a:lvl1pPr>
              <a:defRPr sz="4400" noProof="1">
                <a:solidFill>
                  <a:schemeClr val="accent1"/>
                </a:solidFill>
              </a:defRPr>
            </a:lvl1pPr>
          </a:lstStyle>
          <a:p>
            <a:pPr lvl="0"/>
            <a:r>
              <a:rPr lang="nl-NL" noProof="1" smtClean="0"/>
              <a:t>Click to edit Master title style</a:t>
            </a:r>
            <a:endParaRPr lang="en-GB" noProof="0"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369888"/>
            <a:ext cx="2057400" cy="5345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369888"/>
            <a:ext cx="6019800" cy="5345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00171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371600"/>
            <a:ext cx="8229600" cy="4343400"/>
          </a:xfrm>
        </p:spPr>
        <p:txBody>
          <a:bodyPr/>
          <a:lstStyle/>
          <a:p>
            <a:pPr lvl="0"/>
            <a:endParaRPr lang="en-GB"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3716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nl-NL" noProof="1" smtClean="0"/>
              <a:t>click to edit Master text styles</a:t>
            </a:r>
          </a:p>
          <a:p>
            <a:pPr lvl="1"/>
            <a:r>
              <a:rPr lang="nl-NL" noProof="1" smtClean="0"/>
              <a:t>second level</a:t>
            </a:r>
          </a:p>
          <a:p>
            <a:pPr lvl="2"/>
            <a:r>
              <a:rPr lang="nl-NL" noProof="1" smtClean="0"/>
              <a:t>third level</a:t>
            </a:r>
          </a:p>
          <a:p>
            <a:pPr lvl="3"/>
            <a:r>
              <a:rPr lang="nl-NL" noProof="1" smtClean="0"/>
              <a:t>fourth level</a:t>
            </a:r>
          </a:p>
        </p:txBody>
      </p:sp>
      <p:sp>
        <p:nvSpPr>
          <p:cNvPr id="1027" name="Rectangle 4"/>
          <p:cNvSpPr>
            <a:spLocks noGrp="1" noChangeArrowheads="1"/>
          </p:cNvSpPr>
          <p:nvPr>
            <p:ph type="title"/>
          </p:nvPr>
        </p:nvSpPr>
        <p:spPr bwMode="auto">
          <a:xfrm>
            <a:off x="457200" y="369888"/>
            <a:ext cx="8229600" cy="1001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noProof="1" smtClean="0"/>
              <a:t>click to edit Master title style</a:t>
            </a:r>
          </a:p>
        </p:txBody>
      </p:sp>
      <p:grpSp>
        <p:nvGrpSpPr>
          <p:cNvPr id="1028" name="Group 44"/>
          <p:cNvGrpSpPr>
            <a:grpSpLocks/>
          </p:cNvGrpSpPr>
          <p:nvPr/>
        </p:nvGrpSpPr>
        <p:grpSpPr bwMode="auto">
          <a:xfrm>
            <a:off x="0" y="855663"/>
            <a:ext cx="9144000" cy="5143500"/>
            <a:chOff x="0" y="539"/>
            <a:chExt cx="5760" cy="3240"/>
          </a:xfrm>
        </p:grpSpPr>
        <p:sp>
          <p:nvSpPr>
            <p:cNvPr id="1030" name="Line 39"/>
            <p:cNvSpPr>
              <a:spLocks noChangeShapeType="1"/>
            </p:cNvSpPr>
            <p:nvPr/>
          </p:nvSpPr>
          <p:spPr bwMode="auto">
            <a:xfrm>
              <a:off x="0" y="539"/>
              <a:ext cx="5760" cy="0"/>
            </a:xfrm>
            <a:prstGeom prst="line">
              <a:avLst/>
            </a:prstGeom>
            <a:noFill/>
            <a:ln w="12700">
              <a:solidFill>
                <a:schemeClr val="tx1"/>
              </a:solidFill>
              <a:round/>
              <a:headEnd/>
              <a:tailEnd/>
            </a:ln>
          </p:spPr>
          <p:txBody>
            <a:bodyPr wrap="none" anchor="ctr"/>
            <a:lstStyle/>
            <a:p>
              <a:pPr>
                <a:defRPr/>
              </a:pPr>
              <a:endParaRPr lang="nl-NL"/>
            </a:p>
          </p:txBody>
        </p:sp>
        <p:sp>
          <p:nvSpPr>
            <p:cNvPr id="1031" name="Line 42"/>
            <p:cNvSpPr>
              <a:spLocks noChangeShapeType="1"/>
            </p:cNvSpPr>
            <p:nvPr/>
          </p:nvSpPr>
          <p:spPr bwMode="auto">
            <a:xfrm>
              <a:off x="0" y="3779"/>
              <a:ext cx="5760" cy="0"/>
            </a:xfrm>
            <a:prstGeom prst="line">
              <a:avLst/>
            </a:prstGeom>
            <a:noFill/>
            <a:ln w="12700">
              <a:solidFill>
                <a:schemeClr val="tx1"/>
              </a:solidFill>
              <a:round/>
              <a:headEnd/>
              <a:tailEnd/>
            </a:ln>
          </p:spPr>
          <p:txBody>
            <a:bodyPr wrap="none" anchor="ctr">
              <a:spAutoFit/>
            </a:bodyPr>
            <a:lstStyle/>
            <a:p>
              <a:pPr>
                <a:defRPr/>
              </a:pPr>
              <a:endParaRPr lang="nl-NL"/>
            </a:p>
          </p:txBody>
        </p:sp>
      </p:grpSp>
      <p:pic>
        <p:nvPicPr>
          <p:cNvPr id="1029" name="Picture 53" descr="_PRAKT_kl"/>
          <p:cNvPicPr>
            <a:picLocks noChangeAspect="1" noChangeArrowheads="1"/>
          </p:cNvPicPr>
          <p:nvPr/>
        </p:nvPicPr>
        <p:blipFill>
          <a:blip r:embed="rId14" cstate="print"/>
          <a:srcRect r="20227"/>
          <a:stretch>
            <a:fillRect/>
          </a:stretch>
        </p:blipFill>
        <p:spPr bwMode="auto">
          <a:xfrm>
            <a:off x="0" y="5999163"/>
            <a:ext cx="9144000" cy="8572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70"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ransition/>
  <p:txStyles>
    <p:titleStyle>
      <a:lvl1pPr algn="l" rtl="0" eaLnBrk="0" fontAlgn="base" hangingPunct="0">
        <a:lnSpc>
          <a:spcPct val="120000"/>
        </a:lnSpc>
        <a:spcBef>
          <a:spcPct val="0"/>
        </a:spcBef>
        <a:spcAft>
          <a:spcPct val="0"/>
        </a:spcAft>
        <a:defRPr sz="3200">
          <a:solidFill>
            <a:schemeClr val="tx1"/>
          </a:solidFill>
          <a:latin typeface="+mj-lt"/>
          <a:ea typeface="+mj-ea"/>
          <a:cs typeface="+mj-cs"/>
        </a:defRPr>
      </a:lvl1pPr>
      <a:lvl2pPr algn="l" rtl="0" eaLnBrk="0" fontAlgn="base" hangingPunct="0">
        <a:lnSpc>
          <a:spcPct val="120000"/>
        </a:lnSpc>
        <a:spcBef>
          <a:spcPct val="0"/>
        </a:spcBef>
        <a:spcAft>
          <a:spcPct val="0"/>
        </a:spcAft>
        <a:defRPr sz="3200">
          <a:solidFill>
            <a:schemeClr val="tx1"/>
          </a:solidFill>
          <a:latin typeface="News Gothic" pitchFamily="34" charset="0"/>
        </a:defRPr>
      </a:lvl2pPr>
      <a:lvl3pPr algn="l" rtl="0" eaLnBrk="0" fontAlgn="base" hangingPunct="0">
        <a:lnSpc>
          <a:spcPct val="120000"/>
        </a:lnSpc>
        <a:spcBef>
          <a:spcPct val="0"/>
        </a:spcBef>
        <a:spcAft>
          <a:spcPct val="0"/>
        </a:spcAft>
        <a:defRPr sz="3200">
          <a:solidFill>
            <a:schemeClr val="tx1"/>
          </a:solidFill>
          <a:latin typeface="News Gothic" pitchFamily="34" charset="0"/>
        </a:defRPr>
      </a:lvl3pPr>
      <a:lvl4pPr algn="l" rtl="0" eaLnBrk="0" fontAlgn="base" hangingPunct="0">
        <a:lnSpc>
          <a:spcPct val="120000"/>
        </a:lnSpc>
        <a:spcBef>
          <a:spcPct val="0"/>
        </a:spcBef>
        <a:spcAft>
          <a:spcPct val="0"/>
        </a:spcAft>
        <a:defRPr sz="3200">
          <a:solidFill>
            <a:schemeClr val="tx1"/>
          </a:solidFill>
          <a:latin typeface="News Gothic" pitchFamily="34" charset="0"/>
        </a:defRPr>
      </a:lvl4pPr>
      <a:lvl5pPr algn="l" rtl="0" eaLnBrk="0" fontAlgn="base" hangingPunct="0">
        <a:lnSpc>
          <a:spcPct val="120000"/>
        </a:lnSpc>
        <a:spcBef>
          <a:spcPct val="0"/>
        </a:spcBef>
        <a:spcAft>
          <a:spcPct val="0"/>
        </a:spcAft>
        <a:defRPr sz="3200">
          <a:solidFill>
            <a:schemeClr val="tx1"/>
          </a:solidFill>
          <a:latin typeface="News Gothic" pitchFamily="34" charset="0"/>
        </a:defRPr>
      </a:lvl5pPr>
      <a:lvl6pPr marL="457200" algn="l" rtl="0" eaLnBrk="0" fontAlgn="base" hangingPunct="0">
        <a:lnSpc>
          <a:spcPct val="120000"/>
        </a:lnSpc>
        <a:spcBef>
          <a:spcPct val="0"/>
        </a:spcBef>
        <a:spcAft>
          <a:spcPct val="0"/>
        </a:spcAft>
        <a:defRPr sz="3200">
          <a:solidFill>
            <a:schemeClr val="tx1"/>
          </a:solidFill>
          <a:latin typeface="News Gothic" pitchFamily="34" charset="0"/>
        </a:defRPr>
      </a:lvl6pPr>
      <a:lvl7pPr marL="914400" algn="l" rtl="0" eaLnBrk="0" fontAlgn="base" hangingPunct="0">
        <a:lnSpc>
          <a:spcPct val="120000"/>
        </a:lnSpc>
        <a:spcBef>
          <a:spcPct val="0"/>
        </a:spcBef>
        <a:spcAft>
          <a:spcPct val="0"/>
        </a:spcAft>
        <a:defRPr sz="3200">
          <a:solidFill>
            <a:schemeClr val="tx1"/>
          </a:solidFill>
          <a:latin typeface="News Gothic" pitchFamily="34" charset="0"/>
        </a:defRPr>
      </a:lvl7pPr>
      <a:lvl8pPr marL="1371600" algn="l" rtl="0" eaLnBrk="0" fontAlgn="base" hangingPunct="0">
        <a:lnSpc>
          <a:spcPct val="120000"/>
        </a:lnSpc>
        <a:spcBef>
          <a:spcPct val="0"/>
        </a:spcBef>
        <a:spcAft>
          <a:spcPct val="0"/>
        </a:spcAft>
        <a:defRPr sz="3200">
          <a:solidFill>
            <a:schemeClr val="tx1"/>
          </a:solidFill>
          <a:latin typeface="News Gothic" pitchFamily="34" charset="0"/>
        </a:defRPr>
      </a:lvl8pPr>
      <a:lvl9pPr marL="1828800" algn="l" rtl="0" eaLnBrk="0" fontAlgn="base" hangingPunct="0">
        <a:lnSpc>
          <a:spcPct val="120000"/>
        </a:lnSpc>
        <a:spcBef>
          <a:spcPct val="0"/>
        </a:spcBef>
        <a:spcAft>
          <a:spcPct val="0"/>
        </a:spcAft>
        <a:defRPr sz="3200">
          <a:solidFill>
            <a:schemeClr val="tx1"/>
          </a:solidFill>
          <a:latin typeface="News Gothic" pitchFamily="34" charset="0"/>
        </a:defRPr>
      </a:lvl9pPr>
    </p:titleStyle>
    <p:bodyStyle>
      <a:lvl1pPr marL="342900" indent="-342900" algn="l" rtl="0" eaLnBrk="0" fontAlgn="base" hangingPunct="0">
        <a:spcBef>
          <a:spcPct val="0"/>
        </a:spcBef>
        <a:spcAft>
          <a:spcPct val="20000"/>
        </a:spcAft>
        <a:buClr>
          <a:schemeClr va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20000"/>
        </a:spcAft>
        <a:buClr>
          <a:srgbClr val="80BA64"/>
        </a:buClr>
        <a:buSzPct val="75000"/>
        <a:buFont typeface="Wingdings" pitchFamily="2" charset="2"/>
        <a:buChar char="l"/>
        <a:defRPr sz="2400">
          <a:solidFill>
            <a:schemeClr val="tx1"/>
          </a:solidFill>
          <a:latin typeface="+mn-lt"/>
        </a:defRPr>
      </a:lvl2pPr>
      <a:lvl3pPr marL="1143000" indent="-228600" algn="l" rtl="0" eaLnBrk="0" fontAlgn="base" hangingPunct="0">
        <a:spcBef>
          <a:spcPct val="0"/>
        </a:spcBef>
        <a:spcAft>
          <a:spcPct val="20000"/>
        </a:spcAft>
        <a:buChar char="•"/>
        <a:defRPr>
          <a:solidFill>
            <a:schemeClr val="tx1"/>
          </a:solidFill>
          <a:latin typeface="+mn-lt"/>
        </a:defRPr>
      </a:lvl3pPr>
      <a:lvl4pPr marL="1600200" indent="-228600" algn="l" rtl="0" eaLnBrk="0" fontAlgn="base" hangingPunct="0">
        <a:spcBef>
          <a:spcPct val="0"/>
        </a:spcBef>
        <a:spcAft>
          <a:spcPct val="20000"/>
        </a:spcAft>
        <a:buChar char="–"/>
        <a:defRPr>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0" fontAlgn="base" hangingPunct="0">
        <a:spcBef>
          <a:spcPct val="20000"/>
        </a:spcBef>
        <a:spcAft>
          <a:spcPct val="0"/>
        </a:spcAft>
        <a:buChar char="»"/>
        <a:defRPr sz="2000" b="1">
          <a:solidFill>
            <a:schemeClr val="tx1"/>
          </a:solidFill>
          <a:latin typeface="+mn-lt"/>
        </a:defRPr>
      </a:lvl6pPr>
      <a:lvl7pPr marL="2971800" indent="-228600" algn="l" rtl="0" eaLnBrk="0" fontAlgn="base" hangingPunct="0">
        <a:spcBef>
          <a:spcPct val="20000"/>
        </a:spcBef>
        <a:spcAft>
          <a:spcPct val="0"/>
        </a:spcAft>
        <a:buChar char="»"/>
        <a:defRPr sz="2000" b="1">
          <a:solidFill>
            <a:schemeClr val="tx1"/>
          </a:solidFill>
          <a:latin typeface="+mn-lt"/>
        </a:defRPr>
      </a:lvl7pPr>
      <a:lvl8pPr marL="3429000" indent="-228600" algn="l" rtl="0" eaLnBrk="0" fontAlgn="base" hangingPunct="0">
        <a:spcBef>
          <a:spcPct val="20000"/>
        </a:spcBef>
        <a:spcAft>
          <a:spcPct val="0"/>
        </a:spcAft>
        <a:buChar char="»"/>
        <a:defRPr sz="2000" b="1">
          <a:solidFill>
            <a:schemeClr val="tx1"/>
          </a:solidFill>
          <a:latin typeface="+mn-lt"/>
        </a:defRPr>
      </a:lvl8pPr>
      <a:lvl9pPr marL="3886200" indent="-228600" algn="l" rtl="0" eaLnBrk="0" fontAlgn="base" hangingPunct="0">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ctrTitle"/>
          </p:nvPr>
        </p:nvSpPr>
        <p:spPr>
          <a:xfrm>
            <a:off x="251520" y="764704"/>
            <a:ext cx="8785225" cy="1849437"/>
          </a:xfrm>
        </p:spPr>
        <p:txBody>
          <a:bodyPr/>
          <a:lstStyle/>
          <a:p>
            <a:pPr algn="ctr"/>
            <a:r>
              <a:rPr lang="nl-NL" sz="2800" b="1" dirty="0" smtClean="0"/>
              <a:t>Satellietplaatsbepaling en toepassingen voor de landbouw</a:t>
            </a:r>
            <a:r>
              <a:rPr lang="nl-NL" sz="2400" b="1" dirty="0" smtClean="0"/>
              <a:t>	</a:t>
            </a:r>
            <a:endParaRPr lang="nl-NL" sz="2400" dirty="0" smtClean="0"/>
          </a:p>
        </p:txBody>
      </p:sp>
      <p:sp>
        <p:nvSpPr>
          <p:cNvPr id="3075" name="Rectangle 19"/>
          <p:cNvSpPr>
            <a:spLocks noGrp="1" noChangeArrowheads="1"/>
          </p:cNvSpPr>
          <p:nvPr>
            <p:ph type="subTitle" idx="1"/>
          </p:nvPr>
        </p:nvSpPr>
        <p:spPr>
          <a:xfrm>
            <a:off x="395536" y="3212976"/>
            <a:ext cx="8229600" cy="904875"/>
          </a:xfrm>
        </p:spPr>
        <p:txBody>
          <a:bodyPr/>
          <a:lstStyle/>
          <a:p>
            <a:r>
              <a:rPr lang="nl-NL" dirty="0" smtClean="0"/>
              <a:t>David van der Schans</a:t>
            </a:r>
          </a:p>
          <a:p>
            <a:r>
              <a:rPr lang="nl-NL" dirty="0"/>
              <a:t>Leonard den Hartog</a:t>
            </a:r>
          </a:p>
          <a:p>
            <a:endParaRPr lang="nl-NL"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0768" y="260648"/>
            <a:ext cx="8229600" cy="1001712"/>
          </a:xfrm>
        </p:spPr>
        <p:txBody>
          <a:bodyPr/>
          <a:lstStyle/>
          <a:p>
            <a:r>
              <a:rPr lang="en-US" dirty="0" err="1" smtClean="0"/>
              <a:t>Satellietstelsels</a:t>
            </a:r>
            <a:r>
              <a:rPr lang="en-US" dirty="0"/>
              <a:t> NAVSTAR-GPS (‘Global Positioning System’)</a:t>
            </a:r>
            <a:endParaRPr lang="en-GB" dirty="0"/>
          </a:p>
        </p:txBody>
      </p:sp>
      <p:sp>
        <p:nvSpPr>
          <p:cNvPr id="3" name="Rectangle 2"/>
          <p:cNvSpPr/>
          <p:nvPr/>
        </p:nvSpPr>
        <p:spPr>
          <a:xfrm>
            <a:off x="251521" y="2060848"/>
            <a:ext cx="6336704" cy="4007251"/>
          </a:xfrm>
          <a:prstGeom prst="rect">
            <a:avLst/>
          </a:prstGeom>
        </p:spPr>
        <p:txBody>
          <a:bodyPr wrap="square">
            <a:spAutoFit/>
          </a:bodyPr>
          <a:lstStyle/>
          <a:p>
            <a:pPr marL="342900" indent="-342900" eaLnBrk="0" hangingPunct="0">
              <a:spcAft>
                <a:spcPct val="20000"/>
              </a:spcAft>
              <a:buClr>
                <a:schemeClr val="hlink"/>
              </a:buClr>
              <a:buSzPct val="75000"/>
              <a:buFont typeface="Wingdings" pitchFamily="2" charset="2"/>
              <a:buChar char="n"/>
            </a:pPr>
            <a:r>
              <a:rPr lang="en-GB" sz="2800" dirty="0" err="1" smtClean="0"/>
              <a:t>Verenigde</a:t>
            </a:r>
            <a:r>
              <a:rPr lang="en-GB" sz="2800" dirty="0" smtClean="0"/>
              <a:t> Staten </a:t>
            </a:r>
            <a:r>
              <a:rPr lang="en-GB" sz="2800" dirty="0" err="1" smtClean="0"/>
              <a:t>militair</a:t>
            </a:r>
            <a:r>
              <a:rPr lang="en-GB" sz="2800" dirty="0" smtClean="0"/>
              <a:t> </a:t>
            </a:r>
            <a:r>
              <a:rPr lang="en-GB" sz="2800" dirty="0" err="1" smtClean="0"/>
              <a:t>systeem</a:t>
            </a:r>
            <a:endParaRPr lang="en-GB" sz="2800" dirty="0"/>
          </a:p>
          <a:p>
            <a:pPr marL="742950" lvl="1" indent="-285750" eaLnBrk="0" hangingPunct="0">
              <a:spcAft>
                <a:spcPct val="20000"/>
              </a:spcAft>
              <a:buClr>
                <a:srgbClr val="80BA64"/>
              </a:buClr>
              <a:buSzPct val="75000"/>
              <a:buFont typeface="Wingdings" pitchFamily="2" charset="2"/>
              <a:buChar char="l"/>
            </a:pPr>
            <a:r>
              <a:rPr lang="en-GB" dirty="0" err="1" smtClean="0"/>
              <a:t>Operationeel</a:t>
            </a:r>
            <a:r>
              <a:rPr lang="en-GB" dirty="0" smtClean="0"/>
              <a:t> </a:t>
            </a:r>
            <a:r>
              <a:rPr lang="en-GB" dirty="0" err="1" smtClean="0"/>
              <a:t>vanaf</a:t>
            </a:r>
            <a:r>
              <a:rPr lang="en-GB" dirty="0" smtClean="0"/>
              <a:t> 1995</a:t>
            </a:r>
            <a:endParaRPr lang="en-GB" dirty="0"/>
          </a:p>
          <a:p>
            <a:pPr marL="742950" lvl="1" indent="-285750" eaLnBrk="0" hangingPunct="0">
              <a:spcAft>
                <a:spcPct val="20000"/>
              </a:spcAft>
              <a:buClr>
                <a:srgbClr val="80BA64"/>
              </a:buClr>
              <a:buSzPct val="75000"/>
              <a:buFont typeface="Wingdings" pitchFamily="2" charset="2"/>
              <a:buChar char="l"/>
            </a:pPr>
            <a:r>
              <a:rPr lang="en-GB" dirty="0" smtClean="0"/>
              <a:t>24 </a:t>
            </a:r>
            <a:r>
              <a:rPr lang="en-GB" dirty="0" err="1"/>
              <a:t>satellieten</a:t>
            </a:r>
            <a:r>
              <a:rPr lang="en-GB" dirty="0"/>
              <a:t> </a:t>
            </a:r>
            <a:r>
              <a:rPr lang="en-GB" dirty="0" smtClean="0"/>
              <a:t>(20.200 </a:t>
            </a:r>
            <a:r>
              <a:rPr lang="en-GB" dirty="0"/>
              <a:t>km </a:t>
            </a:r>
            <a:r>
              <a:rPr lang="en-GB" dirty="0" err="1"/>
              <a:t>hoogte</a:t>
            </a:r>
            <a:r>
              <a:rPr lang="en-GB" dirty="0"/>
              <a:t>)</a:t>
            </a:r>
          </a:p>
          <a:p>
            <a:pPr marL="742950" lvl="1" indent="-285750" eaLnBrk="0" hangingPunct="0">
              <a:spcAft>
                <a:spcPct val="20000"/>
              </a:spcAft>
              <a:buClr>
                <a:srgbClr val="80BA64"/>
              </a:buClr>
              <a:buSzPct val="75000"/>
              <a:buFont typeface="Wingdings" pitchFamily="2" charset="2"/>
              <a:buChar char="l"/>
            </a:pPr>
            <a:r>
              <a:rPr lang="en-GB" dirty="0" err="1"/>
              <a:t>Nauwkeurigheid</a:t>
            </a:r>
            <a:r>
              <a:rPr lang="en-GB" dirty="0"/>
              <a:t> &lt; </a:t>
            </a:r>
            <a:r>
              <a:rPr lang="en-GB" dirty="0" smtClean="0"/>
              <a:t>15 </a:t>
            </a:r>
            <a:r>
              <a:rPr lang="en-GB" dirty="0"/>
              <a:t>meter</a:t>
            </a:r>
          </a:p>
          <a:p>
            <a:pPr marL="742950" lvl="1" indent="-285750" eaLnBrk="0" hangingPunct="0">
              <a:spcAft>
                <a:spcPct val="20000"/>
              </a:spcAft>
              <a:buClr>
                <a:srgbClr val="80BA64"/>
              </a:buClr>
              <a:buSzPct val="75000"/>
              <a:buFont typeface="Wingdings" pitchFamily="2" charset="2"/>
              <a:buChar char="l"/>
            </a:pPr>
            <a:r>
              <a:rPr lang="en-GB" dirty="0" smtClean="0"/>
              <a:t>Met </a:t>
            </a:r>
            <a:r>
              <a:rPr lang="en-GB" dirty="0" err="1" smtClean="0"/>
              <a:t>Egnos</a:t>
            </a:r>
            <a:r>
              <a:rPr lang="en-GB" dirty="0" smtClean="0"/>
              <a:t> </a:t>
            </a:r>
            <a:r>
              <a:rPr lang="en-GB" dirty="0" err="1"/>
              <a:t>correctie</a:t>
            </a:r>
            <a:r>
              <a:rPr lang="en-GB" dirty="0"/>
              <a:t> </a:t>
            </a:r>
            <a:r>
              <a:rPr lang="en-GB" dirty="0" smtClean="0"/>
              <a:t>&lt; 1,5 meter</a:t>
            </a:r>
            <a:endParaRPr lang="en-GB" dirty="0"/>
          </a:p>
          <a:p>
            <a:pPr marL="742950" lvl="1" indent="-285750" eaLnBrk="0" hangingPunct="0">
              <a:spcAft>
                <a:spcPct val="20000"/>
              </a:spcAft>
              <a:buClr>
                <a:srgbClr val="80BA64"/>
              </a:buClr>
              <a:buSzPct val="75000"/>
              <a:buFont typeface="Wingdings" pitchFamily="2" charset="2"/>
              <a:buChar char="l"/>
            </a:pPr>
            <a:r>
              <a:rPr lang="en-GB" dirty="0" err="1"/>
              <a:t>Toepasbaar</a:t>
            </a:r>
            <a:r>
              <a:rPr lang="en-GB" dirty="0"/>
              <a:t> </a:t>
            </a:r>
            <a:r>
              <a:rPr lang="en-GB" dirty="0" err="1"/>
              <a:t>als</a:t>
            </a:r>
            <a:r>
              <a:rPr lang="en-GB" dirty="0"/>
              <a:t> </a:t>
            </a:r>
            <a:r>
              <a:rPr lang="en-GB" dirty="0" err="1"/>
              <a:t>aanvulling</a:t>
            </a:r>
            <a:r>
              <a:rPr lang="en-GB" dirty="0"/>
              <a:t> op GPS met </a:t>
            </a:r>
            <a:r>
              <a:rPr lang="en-GB" dirty="0" err="1"/>
              <a:t>speciale</a:t>
            </a:r>
            <a:r>
              <a:rPr lang="en-GB" dirty="0"/>
              <a:t> </a:t>
            </a:r>
            <a:r>
              <a:rPr lang="en-GB" dirty="0" err="1"/>
              <a:t>ontvanger</a:t>
            </a:r>
            <a:r>
              <a:rPr lang="en-GB" dirty="0"/>
              <a:t> </a:t>
            </a:r>
            <a:endParaRPr lang="en-GB" sz="2800" kern="0" dirty="0" smtClean="0">
              <a:solidFill>
                <a:srgbClr val="FFFFFF"/>
              </a:solidFill>
              <a:latin typeface="News Gothic"/>
            </a:endParaRPr>
          </a:p>
          <a:p>
            <a:pPr lvl="1" eaLnBrk="0" hangingPunct="0">
              <a:spcAft>
                <a:spcPct val="20000"/>
              </a:spcAft>
              <a:buClr>
                <a:srgbClr val="80BA64"/>
              </a:buClr>
              <a:buSzPct val="75000"/>
            </a:pPr>
            <a:endParaRPr lang="en-GB" dirty="0" smtClean="0">
              <a:solidFill>
                <a:srgbClr val="FFFFFF"/>
              </a:solidFill>
            </a:endParaRPr>
          </a:p>
          <a:p>
            <a:pPr lvl="1" eaLnBrk="0" hangingPunct="0">
              <a:spcAft>
                <a:spcPct val="20000"/>
              </a:spcAft>
              <a:buClr>
                <a:schemeClr val="accent1"/>
              </a:buClr>
              <a:buSzPct val="82000"/>
              <a:defRPr/>
            </a:pPr>
            <a:endParaRPr lang="en-GB" i="1" kern="0" dirty="0" smtClean="0">
              <a:solidFill>
                <a:srgbClr val="FFFFFF"/>
              </a:solidFill>
              <a:latin typeface="News Gothic"/>
            </a:endParaRPr>
          </a:p>
        </p:txBody>
      </p:sp>
      <p:pic>
        <p:nvPicPr>
          <p:cNvPr id="7172" name="Picture 7"/>
          <p:cNvPicPr>
            <a:picLocks noChangeAspect="1" noChangeArrowheads="1"/>
          </p:cNvPicPr>
          <p:nvPr/>
        </p:nvPicPr>
        <p:blipFill>
          <a:blip r:embed="rId3" cstate="print"/>
          <a:srcRect/>
          <a:stretch>
            <a:fillRect/>
          </a:stretch>
        </p:blipFill>
        <p:spPr bwMode="auto">
          <a:xfrm>
            <a:off x="6717711" y="3429000"/>
            <a:ext cx="2252662" cy="2065338"/>
          </a:xfrm>
          <a:prstGeom prst="rect">
            <a:avLst/>
          </a:prstGeom>
          <a:noFill/>
          <a:ln w="12700">
            <a:noFill/>
            <a:miter lim="800000"/>
            <a:headEnd/>
            <a:tailEnd/>
          </a:ln>
        </p:spPr>
      </p:pic>
    </p:spTree>
    <p:extLst>
      <p:ext uri="{BB962C8B-B14F-4D97-AF65-F5344CB8AC3E}">
        <p14:creationId xmlns:p14="http://schemas.microsoft.com/office/powerpoint/2010/main" val="18265861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327473"/>
            <a:ext cx="8229600" cy="1001712"/>
          </a:xfrm>
        </p:spPr>
        <p:txBody>
          <a:bodyPr/>
          <a:lstStyle/>
          <a:p>
            <a:r>
              <a:rPr lang="en-US" sz="2800" dirty="0" err="1" smtClean="0"/>
              <a:t>Satellietstelsels</a:t>
            </a:r>
            <a:r>
              <a:rPr lang="en-US" sz="2800" dirty="0" smtClean="0"/>
              <a:t> GLONASS</a:t>
            </a:r>
          </a:p>
        </p:txBody>
      </p:sp>
      <p:pic>
        <p:nvPicPr>
          <p:cNvPr id="15363" name="Content Placeholder 2"/>
          <p:cNvPicPr>
            <a:picLocks noGrp="1" noChangeAspect="1"/>
          </p:cNvPicPr>
          <p:nvPr>
            <p:ph idx="1"/>
          </p:nvPr>
        </p:nvPicPr>
        <p:blipFill>
          <a:blip r:embed="rId3" cstate="print"/>
          <a:srcRect/>
          <a:stretch>
            <a:fillRect/>
          </a:stretch>
        </p:blipFill>
        <p:spPr>
          <a:xfrm>
            <a:off x="5508104" y="908720"/>
            <a:ext cx="3530600" cy="2366962"/>
          </a:xfrm>
        </p:spPr>
      </p:pic>
      <p:sp>
        <p:nvSpPr>
          <p:cNvPr id="15364" name="TextBox 3"/>
          <p:cNvSpPr txBox="1">
            <a:spLocks noChangeArrowheads="1"/>
          </p:cNvSpPr>
          <p:nvPr/>
        </p:nvSpPr>
        <p:spPr bwMode="auto">
          <a:xfrm>
            <a:off x="6156176" y="3270710"/>
            <a:ext cx="3528393" cy="400110"/>
          </a:xfrm>
          <a:prstGeom prst="rect">
            <a:avLst/>
          </a:prstGeom>
          <a:noFill/>
          <a:ln w="9525">
            <a:noFill/>
            <a:miter lim="800000"/>
            <a:headEnd/>
            <a:tailEnd/>
          </a:ln>
        </p:spPr>
        <p:txBody>
          <a:bodyPr wrap="square">
            <a:spAutoFit/>
          </a:bodyPr>
          <a:lstStyle/>
          <a:p>
            <a:pPr algn="ctr" eaLnBrk="0" hangingPunct="0">
              <a:spcBef>
                <a:spcPct val="50000"/>
              </a:spcBef>
            </a:pPr>
            <a:r>
              <a:rPr lang="en-GB" sz="2000" dirty="0"/>
              <a:t>GLONASS </a:t>
            </a:r>
            <a:r>
              <a:rPr lang="en-GB" sz="2000" dirty="0" err="1"/>
              <a:t>satelliet</a:t>
            </a:r>
            <a:endParaRPr lang="en-GB" sz="2000" dirty="0"/>
          </a:p>
        </p:txBody>
      </p:sp>
      <p:sp>
        <p:nvSpPr>
          <p:cNvPr id="15365" name="Content Placeholder 2"/>
          <p:cNvSpPr txBox="1">
            <a:spLocks/>
          </p:cNvSpPr>
          <p:nvPr/>
        </p:nvSpPr>
        <p:spPr bwMode="auto">
          <a:xfrm>
            <a:off x="237798" y="1196752"/>
            <a:ext cx="8229600" cy="4343400"/>
          </a:xfrm>
          <a:prstGeom prst="rect">
            <a:avLst/>
          </a:prstGeom>
          <a:noFill/>
          <a:ln w="9525">
            <a:noFill/>
            <a:miter lim="800000"/>
            <a:headEnd/>
            <a:tailEnd/>
          </a:ln>
        </p:spPr>
        <p:txBody>
          <a:bodyPr lIns="0" tIns="0" rIns="0" bIns="0" anchor="ctr"/>
          <a:lstStyle/>
          <a:p>
            <a:pPr marL="342900" indent="-342900" eaLnBrk="0" hangingPunct="0">
              <a:spcAft>
                <a:spcPct val="20000"/>
              </a:spcAft>
              <a:buClr>
                <a:schemeClr val="hlink"/>
              </a:buClr>
              <a:buSzPct val="75000"/>
              <a:buFont typeface="Wingdings" pitchFamily="2" charset="2"/>
              <a:buChar char="n"/>
            </a:pPr>
            <a:r>
              <a:rPr lang="en-GB" sz="2800" dirty="0" err="1"/>
              <a:t>Russisch</a:t>
            </a:r>
            <a:endParaRPr lang="en-GB" sz="2800" dirty="0"/>
          </a:p>
          <a:p>
            <a:pPr marL="742950" lvl="1" indent="-285750" eaLnBrk="0" hangingPunct="0">
              <a:spcAft>
                <a:spcPct val="20000"/>
              </a:spcAft>
              <a:buClr>
                <a:srgbClr val="80BA64"/>
              </a:buClr>
              <a:buSzPct val="75000"/>
              <a:buFont typeface="Wingdings" pitchFamily="2" charset="2"/>
              <a:buChar char="l"/>
            </a:pPr>
            <a:r>
              <a:rPr lang="en-GB" dirty="0" err="1"/>
              <a:t>Momenteel</a:t>
            </a:r>
            <a:r>
              <a:rPr lang="en-GB" dirty="0"/>
              <a:t> </a:t>
            </a:r>
            <a:r>
              <a:rPr lang="en-GB" dirty="0" err="1"/>
              <a:t>operationeel</a:t>
            </a:r>
            <a:endParaRPr lang="en-GB" dirty="0"/>
          </a:p>
          <a:p>
            <a:pPr marL="742950" lvl="1" indent="-285750" eaLnBrk="0" hangingPunct="0">
              <a:spcAft>
                <a:spcPct val="20000"/>
              </a:spcAft>
              <a:buClr>
                <a:srgbClr val="80BA64"/>
              </a:buClr>
              <a:buSzPct val="75000"/>
              <a:buFont typeface="Wingdings" pitchFamily="2" charset="2"/>
              <a:buChar char="l"/>
            </a:pPr>
            <a:r>
              <a:rPr lang="en-GB" dirty="0"/>
              <a:t>22 </a:t>
            </a:r>
            <a:r>
              <a:rPr lang="en-GB" dirty="0" err="1" smtClean="0"/>
              <a:t>satellieten</a:t>
            </a:r>
            <a:r>
              <a:rPr lang="en-GB" dirty="0" smtClean="0"/>
              <a:t> (19.100 km </a:t>
            </a:r>
            <a:r>
              <a:rPr lang="en-GB" dirty="0" err="1" smtClean="0"/>
              <a:t>hoogte</a:t>
            </a:r>
            <a:r>
              <a:rPr lang="en-GB" dirty="0" smtClean="0"/>
              <a:t>)</a:t>
            </a:r>
          </a:p>
          <a:p>
            <a:pPr marL="742950" lvl="1" indent="-285750" eaLnBrk="0" hangingPunct="0">
              <a:spcAft>
                <a:spcPct val="20000"/>
              </a:spcAft>
              <a:buClr>
                <a:srgbClr val="80BA64"/>
              </a:buClr>
              <a:buSzPct val="75000"/>
              <a:buFont typeface="Wingdings" pitchFamily="2" charset="2"/>
              <a:buChar char="l"/>
            </a:pPr>
            <a:r>
              <a:rPr lang="en-GB" dirty="0" err="1" smtClean="0"/>
              <a:t>Nauwkeurigheid</a:t>
            </a:r>
            <a:r>
              <a:rPr lang="en-GB" dirty="0" smtClean="0"/>
              <a:t> &lt; 20 meter</a:t>
            </a:r>
          </a:p>
          <a:p>
            <a:pPr marL="742950" lvl="1" indent="-285750" eaLnBrk="0" hangingPunct="0">
              <a:spcAft>
                <a:spcPct val="20000"/>
              </a:spcAft>
              <a:buClr>
                <a:srgbClr val="80BA64"/>
              </a:buClr>
              <a:buSzPct val="75000"/>
              <a:buFont typeface="Wingdings" pitchFamily="2" charset="2"/>
              <a:buChar char="l"/>
            </a:pPr>
            <a:r>
              <a:rPr lang="en-GB" dirty="0" err="1" smtClean="0"/>
              <a:t>Egnos</a:t>
            </a:r>
            <a:r>
              <a:rPr lang="en-GB" dirty="0" smtClean="0"/>
              <a:t> </a:t>
            </a:r>
            <a:r>
              <a:rPr lang="en-GB" dirty="0" err="1" smtClean="0"/>
              <a:t>correctie</a:t>
            </a:r>
            <a:r>
              <a:rPr lang="en-GB" dirty="0" smtClean="0"/>
              <a:t> </a:t>
            </a:r>
            <a:r>
              <a:rPr lang="en-GB" dirty="0" err="1" smtClean="0"/>
              <a:t>mogelijk</a:t>
            </a:r>
            <a:endParaRPr lang="en-GB" dirty="0" smtClean="0"/>
          </a:p>
          <a:p>
            <a:pPr marL="742950" lvl="1" indent="-285750" eaLnBrk="0" hangingPunct="0">
              <a:spcAft>
                <a:spcPct val="20000"/>
              </a:spcAft>
              <a:buClr>
                <a:srgbClr val="80BA64"/>
              </a:buClr>
              <a:buSzPct val="75000"/>
              <a:buFont typeface="Wingdings" pitchFamily="2" charset="2"/>
              <a:buChar char="l"/>
            </a:pPr>
            <a:r>
              <a:rPr lang="en-GB" dirty="0" err="1" smtClean="0"/>
              <a:t>Toepasbaar</a:t>
            </a:r>
            <a:r>
              <a:rPr lang="en-GB" dirty="0" smtClean="0"/>
              <a:t> </a:t>
            </a:r>
            <a:r>
              <a:rPr lang="en-GB" dirty="0" err="1" smtClean="0"/>
              <a:t>als</a:t>
            </a:r>
            <a:r>
              <a:rPr lang="en-GB" dirty="0" smtClean="0"/>
              <a:t> </a:t>
            </a:r>
            <a:r>
              <a:rPr lang="en-GB" dirty="0" err="1" smtClean="0"/>
              <a:t>aanvulling</a:t>
            </a:r>
            <a:r>
              <a:rPr lang="en-GB" dirty="0" smtClean="0"/>
              <a:t> op GPS met </a:t>
            </a:r>
            <a:r>
              <a:rPr lang="en-GB" dirty="0" err="1" smtClean="0"/>
              <a:t>speciale</a:t>
            </a:r>
            <a:r>
              <a:rPr lang="en-GB" dirty="0" smtClean="0"/>
              <a:t> </a:t>
            </a:r>
            <a:r>
              <a:rPr lang="en-GB" dirty="0" err="1" smtClean="0"/>
              <a:t>ontvanger</a:t>
            </a:r>
            <a:r>
              <a:rPr lang="en-GB" dirty="0" smtClean="0"/>
              <a:t> </a:t>
            </a:r>
            <a:endParaRPr lang="en-GB" dirty="0"/>
          </a:p>
        </p:txBody>
      </p:sp>
    </p:spTree>
    <p:extLst>
      <p:ext uri="{BB962C8B-B14F-4D97-AF65-F5344CB8AC3E}">
        <p14:creationId xmlns:p14="http://schemas.microsoft.com/office/powerpoint/2010/main" val="30261620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800" dirty="0" smtClean="0"/>
              <a:t>Galileo</a:t>
            </a:r>
          </a:p>
        </p:txBody>
      </p:sp>
      <p:sp>
        <p:nvSpPr>
          <p:cNvPr id="16387" name="TextBox 3"/>
          <p:cNvSpPr txBox="1">
            <a:spLocks noChangeArrowheads="1"/>
          </p:cNvSpPr>
          <p:nvPr/>
        </p:nvSpPr>
        <p:spPr bwMode="auto">
          <a:xfrm>
            <a:off x="6876256" y="4039344"/>
            <a:ext cx="2512740" cy="400110"/>
          </a:xfrm>
          <a:prstGeom prst="rect">
            <a:avLst/>
          </a:prstGeom>
          <a:noFill/>
          <a:ln w="9525">
            <a:noFill/>
            <a:miter lim="800000"/>
            <a:headEnd/>
            <a:tailEnd/>
          </a:ln>
        </p:spPr>
        <p:txBody>
          <a:bodyPr wrap="square">
            <a:spAutoFit/>
          </a:bodyPr>
          <a:lstStyle/>
          <a:p>
            <a:pPr algn="ctr" eaLnBrk="0" hangingPunct="0">
              <a:spcBef>
                <a:spcPct val="50000"/>
              </a:spcBef>
            </a:pPr>
            <a:r>
              <a:rPr lang="en-GB" sz="2000" dirty="0"/>
              <a:t>Galileo </a:t>
            </a:r>
            <a:r>
              <a:rPr lang="en-GB" sz="2000" dirty="0" err="1"/>
              <a:t>Galileï</a:t>
            </a:r>
            <a:endParaRPr lang="en-GB" sz="2000" dirty="0"/>
          </a:p>
        </p:txBody>
      </p:sp>
      <p:pic>
        <p:nvPicPr>
          <p:cNvPr id="16388" name="Content Placeholder 4"/>
          <p:cNvPicPr>
            <a:picLocks noGrp="1" noChangeAspect="1"/>
          </p:cNvPicPr>
          <p:nvPr>
            <p:ph idx="1"/>
          </p:nvPr>
        </p:nvPicPr>
        <p:blipFill>
          <a:blip r:embed="rId3" cstate="print"/>
          <a:srcRect/>
          <a:stretch>
            <a:fillRect/>
          </a:stretch>
        </p:blipFill>
        <p:spPr>
          <a:xfrm>
            <a:off x="6478141" y="908720"/>
            <a:ext cx="2540000" cy="3111500"/>
          </a:xfrm>
        </p:spPr>
      </p:pic>
      <p:sp>
        <p:nvSpPr>
          <p:cNvPr id="16389" name="Content Placeholder 2"/>
          <p:cNvSpPr txBox="1">
            <a:spLocks/>
          </p:cNvSpPr>
          <p:nvPr/>
        </p:nvSpPr>
        <p:spPr bwMode="auto">
          <a:xfrm>
            <a:off x="323526" y="2095463"/>
            <a:ext cx="7640637" cy="3887762"/>
          </a:xfrm>
          <a:prstGeom prst="rect">
            <a:avLst/>
          </a:prstGeom>
          <a:noFill/>
          <a:ln w="9525">
            <a:noFill/>
            <a:miter lim="800000"/>
            <a:headEnd/>
            <a:tailEnd/>
          </a:ln>
        </p:spPr>
        <p:txBody>
          <a:bodyPr lIns="0" tIns="0" rIns="0" bIns="0" anchor="ctr"/>
          <a:lstStyle/>
          <a:p>
            <a:pPr marL="342900" indent="-342900" eaLnBrk="0" hangingPunct="0">
              <a:spcAft>
                <a:spcPct val="20000"/>
              </a:spcAft>
              <a:buClr>
                <a:schemeClr val="hlink"/>
              </a:buClr>
              <a:buSzPct val="75000"/>
              <a:buFont typeface="Wingdings" pitchFamily="2" charset="2"/>
              <a:buChar char="n"/>
            </a:pPr>
            <a:r>
              <a:rPr lang="en-GB" sz="2800" dirty="0" err="1"/>
              <a:t>Europees</a:t>
            </a:r>
            <a:endParaRPr lang="en-GB" sz="2800" dirty="0"/>
          </a:p>
          <a:p>
            <a:pPr marL="742950" lvl="1" indent="-285750" eaLnBrk="0" hangingPunct="0">
              <a:spcAft>
                <a:spcPct val="20000"/>
              </a:spcAft>
              <a:buClr>
                <a:srgbClr val="80BA64"/>
              </a:buClr>
              <a:buSzPct val="75000"/>
              <a:buFont typeface="Wingdings" pitchFamily="2" charset="2"/>
              <a:buChar char="l"/>
            </a:pPr>
            <a:r>
              <a:rPr lang="en-GB" dirty="0" err="1" smtClean="0"/>
              <a:t>Operationeel</a:t>
            </a:r>
            <a:r>
              <a:rPr lang="en-GB" dirty="0" smtClean="0"/>
              <a:t> </a:t>
            </a:r>
            <a:r>
              <a:rPr lang="en-GB" dirty="0" err="1" smtClean="0"/>
              <a:t>vanaf</a:t>
            </a:r>
            <a:r>
              <a:rPr lang="en-GB" dirty="0" smtClean="0"/>
              <a:t> 2014</a:t>
            </a:r>
            <a:endParaRPr lang="en-GB" dirty="0"/>
          </a:p>
          <a:p>
            <a:pPr marL="742950" lvl="1" indent="-285750" eaLnBrk="0" hangingPunct="0">
              <a:spcAft>
                <a:spcPct val="20000"/>
              </a:spcAft>
              <a:buClr>
                <a:srgbClr val="80BA64"/>
              </a:buClr>
              <a:buSzPct val="75000"/>
              <a:buFont typeface="Wingdings" pitchFamily="2" charset="2"/>
              <a:buChar char="l"/>
            </a:pPr>
            <a:r>
              <a:rPr lang="en-GB" dirty="0" err="1" smtClean="0"/>
              <a:t>Civiel</a:t>
            </a:r>
            <a:r>
              <a:rPr lang="en-GB" dirty="0" smtClean="0"/>
              <a:t> </a:t>
            </a:r>
            <a:r>
              <a:rPr lang="en-GB" dirty="0" err="1" smtClean="0"/>
              <a:t>systeem</a:t>
            </a:r>
            <a:r>
              <a:rPr lang="en-GB" dirty="0" smtClean="0"/>
              <a:t> </a:t>
            </a:r>
          </a:p>
          <a:p>
            <a:pPr marL="742950" lvl="1" indent="-285750" eaLnBrk="0" hangingPunct="0">
              <a:spcAft>
                <a:spcPct val="20000"/>
              </a:spcAft>
              <a:buClr>
                <a:srgbClr val="80BA64"/>
              </a:buClr>
              <a:buSzPct val="75000"/>
              <a:buFont typeface="Wingdings" pitchFamily="2" charset="2"/>
              <a:buChar char="l"/>
            </a:pPr>
            <a:r>
              <a:rPr lang="en-GB" dirty="0" smtClean="0"/>
              <a:t>27 </a:t>
            </a:r>
            <a:r>
              <a:rPr lang="en-GB" dirty="0" err="1" smtClean="0"/>
              <a:t>satellieten</a:t>
            </a:r>
            <a:r>
              <a:rPr lang="en-GB" dirty="0" smtClean="0"/>
              <a:t> + 3 reserve</a:t>
            </a:r>
          </a:p>
          <a:p>
            <a:pPr marL="742950" lvl="1" indent="-285750" eaLnBrk="0" hangingPunct="0">
              <a:spcAft>
                <a:spcPct val="20000"/>
              </a:spcAft>
              <a:buClr>
                <a:srgbClr val="80BA64"/>
              </a:buClr>
              <a:buSzPct val="75000"/>
              <a:buFont typeface="Wingdings" pitchFamily="2" charset="2"/>
              <a:buChar char="l"/>
            </a:pPr>
            <a:r>
              <a:rPr lang="en-GB" dirty="0" err="1" smtClean="0"/>
              <a:t>Hoogte</a:t>
            </a:r>
            <a:r>
              <a:rPr lang="en-GB" dirty="0" smtClean="0"/>
              <a:t> 23.616 km</a:t>
            </a:r>
          </a:p>
          <a:p>
            <a:pPr marL="742950" lvl="1" indent="-285750" eaLnBrk="0" hangingPunct="0">
              <a:spcAft>
                <a:spcPct val="20000"/>
              </a:spcAft>
              <a:buClr>
                <a:srgbClr val="80BA64"/>
              </a:buClr>
              <a:buSzPct val="75000"/>
              <a:buFont typeface="Wingdings" pitchFamily="2" charset="2"/>
              <a:buChar char="l"/>
            </a:pPr>
            <a:r>
              <a:rPr lang="en-GB" dirty="0" smtClean="0"/>
              <a:t>Met </a:t>
            </a:r>
            <a:r>
              <a:rPr lang="en-GB" dirty="0" err="1" smtClean="0"/>
              <a:t>Egnos</a:t>
            </a:r>
            <a:r>
              <a:rPr lang="en-GB" dirty="0" smtClean="0"/>
              <a:t> </a:t>
            </a:r>
            <a:r>
              <a:rPr lang="en-GB" dirty="0" err="1" smtClean="0"/>
              <a:t>correctie</a:t>
            </a:r>
            <a:r>
              <a:rPr lang="en-GB" dirty="0" smtClean="0"/>
              <a:t> </a:t>
            </a:r>
            <a:r>
              <a:rPr lang="en-GB" dirty="0" err="1" smtClean="0"/>
              <a:t>nauwkeurigheid</a:t>
            </a:r>
            <a:r>
              <a:rPr lang="en-GB" dirty="0" smtClean="0"/>
              <a:t> &lt;70 cm</a:t>
            </a:r>
            <a:endParaRPr lang="en-GB" dirty="0" smtClean="0">
              <a:solidFill>
                <a:srgbClr val="FF0000"/>
              </a:solidFill>
            </a:endParaRPr>
          </a:p>
          <a:p>
            <a:pPr marL="742950" lvl="1" indent="-285750" eaLnBrk="0" hangingPunct="0">
              <a:spcAft>
                <a:spcPct val="20000"/>
              </a:spcAft>
              <a:buClr>
                <a:srgbClr val="80BA64"/>
              </a:buClr>
              <a:buSzPct val="75000"/>
              <a:buFont typeface="Wingdings" pitchFamily="2" charset="2"/>
              <a:buChar char="l"/>
            </a:pPr>
            <a:r>
              <a:rPr lang="en-GB" dirty="0" err="1" smtClean="0"/>
              <a:t>Ontvangers</a:t>
            </a:r>
            <a:r>
              <a:rPr lang="en-GB" dirty="0" smtClean="0"/>
              <a:t> </a:t>
            </a:r>
            <a:r>
              <a:rPr lang="en-GB" dirty="0" err="1" smtClean="0"/>
              <a:t>voor</a:t>
            </a:r>
            <a:r>
              <a:rPr lang="en-GB" dirty="0" smtClean="0"/>
              <a:t> Galileo/NAVSTAR-GPS/</a:t>
            </a:r>
            <a:r>
              <a:rPr lang="en-GB" dirty="0" err="1" smtClean="0"/>
              <a:t>Glonass</a:t>
            </a:r>
            <a:endParaRPr lang="en-GB" dirty="0" smtClean="0"/>
          </a:p>
          <a:p>
            <a:pPr marL="742950" lvl="1" indent="-285750" eaLnBrk="0" hangingPunct="0">
              <a:spcAft>
                <a:spcPct val="20000"/>
              </a:spcAft>
              <a:buClr>
                <a:srgbClr val="80BA64"/>
              </a:buClr>
              <a:buSzPct val="75000"/>
              <a:buFont typeface="Wingdings" pitchFamily="2" charset="2"/>
              <a:buChar char="l"/>
            </a:pPr>
            <a:endParaRPr lang="en-GB" dirty="0" smtClean="0"/>
          </a:p>
          <a:p>
            <a:pPr marL="742950" lvl="1" indent="-285750" eaLnBrk="0" hangingPunct="0">
              <a:spcAft>
                <a:spcPct val="20000"/>
              </a:spcAft>
              <a:buClr>
                <a:srgbClr val="80BA64"/>
              </a:buClr>
              <a:buSzPct val="75000"/>
              <a:buFont typeface="Wingdings" pitchFamily="2" charset="2"/>
              <a:buChar char="l"/>
            </a:pPr>
            <a:endParaRPr lang="en-GB" dirty="0"/>
          </a:p>
        </p:txBody>
      </p:sp>
    </p:spTree>
    <p:extLst>
      <p:ext uri="{BB962C8B-B14F-4D97-AF65-F5344CB8AC3E}">
        <p14:creationId xmlns:p14="http://schemas.microsoft.com/office/powerpoint/2010/main" val="19935843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Toepassingsgebieden</a:t>
            </a:r>
            <a:endParaRPr lang="nl-NL" dirty="0"/>
          </a:p>
        </p:txBody>
      </p:sp>
      <p:sp>
        <p:nvSpPr>
          <p:cNvPr id="3" name="Tijdelijke aanduiding voor inhoud 2"/>
          <p:cNvSpPr>
            <a:spLocks noGrp="1"/>
          </p:cNvSpPr>
          <p:nvPr>
            <p:ph idx="1"/>
          </p:nvPr>
        </p:nvSpPr>
        <p:spPr/>
        <p:txBody>
          <a:bodyPr/>
          <a:lstStyle/>
          <a:p>
            <a:pPr>
              <a:buClr>
                <a:srgbClr val="EAB200"/>
              </a:buClr>
              <a:defRPr/>
            </a:pPr>
            <a:r>
              <a:rPr lang="en-GB" dirty="0" err="1">
                <a:solidFill>
                  <a:srgbClr val="FFFFFF"/>
                </a:solidFill>
              </a:rPr>
              <a:t>Toepassing</a:t>
            </a:r>
            <a:r>
              <a:rPr lang="en-GB" dirty="0">
                <a:solidFill>
                  <a:srgbClr val="FFFFFF"/>
                </a:solidFill>
              </a:rPr>
              <a:t> van </a:t>
            </a:r>
            <a:r>
              <a:rPr lang="en-GB" dirty="0" err="1">
                <a:solidFill>
                  <a:srgbClr val="FFFFFF"/>
                </a:solidFill>
              </a:rPr>
              <a:t>gps</a:t>
            </a:r>
            <a:r>
              <a:rPr lang="en-GB" dirty="0">
                <a:solidFill>
                  <a:srgbClr val="FFFFFF"/>
                </a:solidFill>
              </a:rPr>
              <a:t> </a:t>
            </a:r>
            <a:r>
              <a:rPr lang="en-GB" dirty="0" err="1">
                <a:solidFill>
                  <a:srgbClr val="FFFFFF"/>
                </a:solidFill>
              </a:rPr>
              <a:t>plaatsbepaling</a:t>
            </a:r>
            <a:endParaRPr lang="en-GB" dirty="0">
              <a:solidFill>
                <a:srgbClr val="FFFFFF"/>
              </a:solidFill>
            </a:endParaRPr>
          </a:p>
          <a:p>
            <a:pPr lvl="1"/>
            <a:r>
              <a:rPr lang="en-GB" dirty="0" err="1">
                <a:solidFill>
                  <a:srgbClr val="FFFFFF"/>
                </a:solidFill>
              </a:rPr>
              <a:t>Navigatie</a:t>
            </a:r>
            <a:r>
              <a:rPr lang="en-GB" dirty="0">
                <a:solidFill>
                  <a:srgbClr val="FFFFFF"/>
                </a:solidFill>
              </a:rPr>
              <a:t> via land, </a:t>
            </a:r>
            <a:r>
              <a:rPr lang="en-GB" dirty="0" err="1">
                <a:solidFill>
                  <a:srgbClr val="FFFFFF"/>
                </a:solidFill>
              </a:rPr>
              <a:t>lucht</a:t>
            </a:r>
            <a:r>
              <a:rPr lang="en-GB" dirty="0">
                <a:solidFill>
                  <a:srgbClr val="FFFFFF"/>
                </a:solidFill>
              </a:rPr>
              <a:t>, water </a:t>
            </a:r>
          </a:p>
          <a:p>
            <a:pPr lvl="1"/>
            <a:r>
              <a:rPr lang="en-GB" dirty="0" err="1" smtClean="0">
                <a:solidFill>
                  <a:srgbClr val="FFFFFF"/>
                </a:solidFill>
              </a:rPr>
              <a:t>Kartering</a:t>
            </a:r>
            <a:r>
              <a:rPr lang="en-GB" dirty="0" smtClean="0">
                <a:solidFill>
                  <a:srgbClr val="FFFFFF"/>
                </a:solidFill>
              </a:rPr>
              <a:t> </a:t>
            </a:r>
            <a:r>
              <a:rPr lang="en-GB" dirty="0" err="1" smtClean="0">
                <a:solidFill>
                  <a:srgbClr val="FFFFFF"/>
                </a:solidFill>
              </a:rPr>
              <a:t>natuur</a:t>
            </a:r>
            <a:r>
              <a:rPr lang="en-GB" dirty="0" smtClean="0">
                <a:solidFill>
                  <a:srgbClr val="FFFFFF"/>
                </a:solidFill>
              </a:rPr>
              <a:t>, </a:t>
            </a:r>
            <a:r>
              <a:rPr lang="en-GB" dirty="0" err="1" smtClean="0">
                <a:solidFill>
                  <a:srgbClr val="FFFFFF"/>
                </a:solidFill>
              </a:rPr>
              <a:t>landschap</a:t>
            </a:r>
            <a:r>
              <a:rPr lang="en-GB" dirty="0" smtClean="0">
                <a:solidFill>
                  <a:srgbClr val="FFFFFF"/>
                </a:solidFill>
              </a:rPr>
              <a:t>, </a:t>
            </a:r>
            <a:r>
              <a:rPr lang="en-GB" dirty="0" err="1" smtClean="0">
                <a:solidFill>
                  <a:srgbClr val="FFFFFF"/>
                </a:solidFill>
              </a:rPr>
              <a:t>infrastructuur</a:t>
            </a:r>
            <a:r>
              <a:rPr lang="en-GB" dirty="0" smtClean="0">
                <a:solidFill>
                  <a:srgbClr val="FFFFFF"/>
                </a:solidFill>
              </a:rPr>
              <a:t> </a:t>
            </a:r>
          </a:p>
          <a:p>
            <a:pPr lvl="1"/>
            <a:r>
              <a:rPr lang="en-GB" dirty="0" err="1">
                <a:solidFill>
                  <a:srgbClr val="FFFFFF"/>
                </a:solidFill>
              </a:rPr>
              <a:t>W</a:t>
            </a:r>
            <a:r>
              <a:rPr lang="en-GB" dirty="0" err="1" smtClean="0">
                <a:solidFill>
                  <a:srgbClr val="FFFFFF"/>
                </a:solidFill>
              </a:rPr>
              <a:t>eg</a:t>
            </a:r>
            <a:r>
              <a:rPr lang="en-GB" dirty="0" smtClean="0">
                <a:solidFill>
                  <a:srgbClr val="FFFFFF"/>
                </a:solidFill>
              </a:rPr>
              <a:t>- </a:t>
            </a:r>
            <a:r>
              <a:rPr lang="en-GB" dirty="0">
                <a:solidFill>
                  <a:srgbClr val="FFFFFF"/>
                </a:solidFill>
              </a:rPr>
              <a:t>en </a:t>
            </a:r>
            <a:r>
              <a:rPr lang="en-GB" dirty="0" err="1" smtClean="0">
                <a:solidFill>
                  <a:srgbClr val="FFFFFF"/>
                </a:solidFill>
              </a:rPr>
              <a:t>waterbouw</a:t>
            </a:r>
            <a:endParaRPr lang="en-GB" dirty="0" smtClean="0">
              <a:solidFill>
                <a:srgbClr val="FFFFFF"/>
              </a:solidFill>
            </a:endParaRPr>
          </a:p>
          <a:p>
            <a:pPr lvl="1"/>
            <a:r>
              <a:rPr lang="en-GB" dirty="0" err="1" smtClean="0">
                <a:solidFill>
                  <a:srgbClr val="FFFFFF"/>
                </a:solidFill>
              </a:rPr>
              <a:t>Volksgezondheid</a:t>
            </a:r>
            <a:endParaRPr lang="en-GB" dirty="0">
              <a:solidFill>
                <a:srgbClr val="FFFFFF"/>
              </a:solidFill>
            </a:endParaRPr>
          </a:p>
          <a:p>
            <a:pPr lvl="1"/>
            <a:r>
              <a:rPr lang="en-GB" dirty="0" err="1" smtClean="0">
                <a:solidFill>
                  <a:srgbClr val="FFFFFF"/>
                </a:solidFill>
              </a:rPr>
              <a:t>Veiligheid</a:t>
            </a:r>
            <a:endParaRPr lang="en-GB" dirty="0">
              <a:solidFill>
                <a:srgbClr val="FFFFFF"/>
              </a:solidFill>
            </a:endParaRPr>
          </a:p>
          <a:p>
            <a:pPr lvl="1"/>
            <a:r>
              <a:rPr lang="en-GB" dirty="0" err="1">
                <a:solidFill>
                  <a:srgbClr val="FFFFFF"/>
                </a:solidFill>
              </a:rPr>
              <a:t>Landbouw</a:t>
            </a:r>
            <a:r>
              <a:rPr lang="en-GB" dirty="0">
                <a:solidFill>
                  <a:srgbClr val="FFFFFF"/>
                </a:solidFill>
              </a:rPr>
              <a:t> </a:t>
            </a:r>
          </a:p>
          <a:p>
            <a:endParaRPr lang="nl-NL" dirty="0"/>
          </a:p>
        </p:txBody>
      </p:sp>
    </p:spTree>
    <p:extLst>
      <p:ext uri="{BB962C8B-B14F-4D97-AF65-F5344CB8AC3E}">
        <p14:creationId xmlns:p14="http://schemas.microsoft.com/office/powerpoint/2010/main" val="40435067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1810" name="Rectangle 2"/>
          <p:cNvSpPr>
            <a:spLocks noGrp="1" noChangeArrowheads="1"/>
          </p:cNvSpPr>
          <p:nvPr>
            <p:ph type="body" idx="1"/>
          </p:nvPr>
        </p:nvSpPr>
        <p:spPr>
          <a:xfrm>
            <a:off x="323528" y="949325"/>
            <a:ext cx="4979169" cy="5003800"/>
          </a:xfrm>
        </p:spPr>
        <p:txBody>
          <a:bodyPr/>
          <a:lstStyle/>
          <a:p>
            <a:pPr>
              <a:buClr>
                <a:schemeClr val="bg1"/>
              </a:buClr>
              <a:buFont typeface="Wingdings" pitchFamily="2" charset="2"/>
              <a:buChar char="q"/>
            </a:pPr>
            <a:r>
              <a:rPr lang="nl-NL" dirty="0" smtClean="0">
                <a:latin typeface="Helvetica" pitchFamily="34" charset="0"/>
              </a:rPr>
              <a:t>Twee ontvangers ontvangen</a:t>
            </a:r>
            <a:r>
              <a:rPr lang="nl-NL" sz="2000" dirty="0" smtClean="0">
                <a:latin typeface="Helvetica" pitchFamily="34" charset="0"/>
              </a:rPr>
              <a:t>   </a:t>
            </a:r>
          </a:p>
          <a:p>
            <a:pPr lvl="1">
              <a:buClr>
                <a:srgbClr val="81BA64"/>
              </a:buClr>
            </a:pPr>
            <a:r>
              <a:rPr lang="nl-NL" sz="2800" dirty="0" smtClean="0">
                <a:latin typeface="Helvetica" pitchFamily="34" charset="0"/>
              </a:rPr>
              <a:t>dezelfde signalen</a:t>
            </a:r>
          </a:p>
          <a:p>
            <a:pPr lvl="1">
              <a:buClr>
                <a:srgbClr val="81BA64"/>
              </a:buClr>
            </a:pPr>
            <a:r>
              <a:rPr lang="nl-NL" sz="2800" dirty="0" smtClean="0">
                <a:latin typeface="Helvetica" pitchFamily="34" charset="0"/>
              </a:rPr>
              <a:t>dezelfde fouten</a:t>
            </a:r>
          </a:p>
          <a:p>
            <a:pPr>
              <a:buClr>
                <a:schemeClr val="bg1"/>
              </a:buClr>
            </a:pPr>
            <a:r>
              <a:rPr lang="nl-NL" dirty="0" smtClean="0">
                <a:latin typeface="Helvetica" pitchFamily="34" charset="0"/>
              </a:rPr>
              <a:t>Referentie ontvanger op ‘bekend’ punt</a:t>
            </a:r>
          </a:p>
          <a:p>
            <a:pPr>
              <a:buClr>
                <a:schemeClr val="bg1"/>
              </a:buClr>
            </a:pPr>
            <a:r>
              <a:rPr lang="en-GB" dirty="0" err="1" smtClean="0">
                <a:latin typeface="Helvetica" pitchFamily="34" charset="0"/>
              </a:rPr>
              <a:t>Correctie</a:t>
            </a:r>
            <a:r>
              <a:rPr lang="en-GB" dirty="0" smtClean="0">
                <a:latin typeface="Helvetica" pitchFamily="34" charset="0"/>
              </a:rPr>
              <a:t> </a:t>
            </a:r>
            <a:r>
              <a:rPr lang="en-GB" dirty="0" err="1" smtClean="0">
                <a:latin typeface="Helvetica" pitchFamily="34" charset="0"/>
              </a:rPr>
              <a:t>berekenen</a:t>
            </a:r>
            <a:endParaRPr lang="en-GB" dirty="0" smtClean="0">
              <a:latin typeface="Helvetica" pitchFamily="34" charset="0"/>
            </a:endParaRPr>
          </a:p>
          <a:p>
            <a:pPr>
              <a:buClr>
                <a:schemeClr val="bg1"/>
              </a:buClr>
            </a:pPr>
            <a:r>
              <a:rPr lang="en-GB" dirty="0" err="1" smtClean="0">
                <a:latin typeface="Helvetica" pitchFamily="34" charset="0"/>
              </a:rPr>
              <a:t>Correctie</a:t>
            </a:r>
            <a:r>
              <a:rPr lang="en-GB" dirty="0" smtClean="0">
                <a:latin typeface="Helvetica" pitchFamily="34" charset="0"/>
              </a:rPr>
              <a:t> </a:t>
            </a:r>
            <a:r>
              <a:rPr lang="en-GB" dirty="0" err="1" smtClean="0">
                <a:latin typeface="Helvetica" pitchFamily="34" charset="0"/>
              </a:rPr>
              <a:t>sigaal</a:t>
            </a:r>
            <a:r>
              <a:rPr lang="en-GB" dirty="0" smtClean="0">
                <a:latin typeface="Helvetica" pitchFamily="34" charset="0"/>
              </a:rPr>
              <a:t> </a:t>
            </a:r>
            <a:r>
              <a:rPr lang="en-GB" dirty="0" err="1" smtClean="0">
                <a:latin typeface="Helvetica" pitchFamily="34" charset="0"/>
              </a:rPr>
              <a:t>verzenden</a:t>
            </a:r>
            <a:r>
              <a:rPr lang="en-GB" dirty="0" smtClean="0">
                <a:latin typeface="Helvetica" pitchFamily="34" charset="0"/>
              </a:rPr>
              <a:t> </a:t>
            </a:r>
            <a:r>
              <a:rPr lang="en-GB" dirty="0" err="1" smtClean="0">
                <a:latin typeface="Helvetica" pitchFamily="34" charset="0"/>
              </a:rPr>
              <a:t>naar</a:t>
            </a:r>
            <a:r>
              <a:rPr lang="en-GB" dirty="0" smtClean="0">
                <a:latin typeface="Helvetica" pitchFamily="34" charset="0"/>
              </a:rPr>
              <a:t> </a:t>
            </a:r>
            <a:r>
              <a:rPr lang="en-GB" dirty="0" err="1" smtClean="0">
                <a:latin typeface="Helvetica" pitchFamily="34" charset="0"/>
              </a:rPr>
              <a:t>ontvangers</a:t>
            </a:r>
            <a:endParaRPr lang="nl-NL" dirty="0" smtClean="0">
              <a:latin typeface="Helvetica" pitchFamily="34" charset="0"/>
            </a:endParaRPr>
          </a:p>
          <a:p>
            <a:pPr marL="457200" lvl="1" indent="0">
              <a:buClr>
                <a:srgbClr val="81BA64"/>
              </a:buClr>
              <a:buNone/>
            </a:pPr>
            <a:endParaRPr lang="nl-NL" sz="2800" dirty="0" smtClean="0">
              <a:latin typeface="Helvetica" pitchFamily="34" charset="0"/>
            </a:endParaRPr>
          </a:p>
        </p:txBody>
      </p:sp>
      <p:grpSp>
        <p:nvGrpSpPr>
          <p:cNvPr id="11267" name="Group 3"/>
          <p:cNvGrpSpPr>
            <a:grpSpLocks/>
          </p:cNvGrpSpPr>
          <p:nvPr/>
        </p:nvGrpSpPr>
        <p:grpSpPr bwMode="auto">
          <a:xfrm>
            <a:off x="5033584" y="1776270"/>
            <a:ext cx="4269166" cy="4245018"/>
            <a:chOff x="3538" y="1015"/>
            <a:chExt cx="2057" cy="1261"/>
          </a:xfrm>
        </p:grpSpPr>
        <p:grpSp>
          <p:nvGrpSpPr>
            <p:cNvPr id="11289" name="Group 4"/>
            <p:cNvGrpSpPr>
              <a:grpSpLocks noChangeAspect="1"/>
            </p:cNvGrpSpPr>
            <p:nvPr/>
          </p:nvGrpSpPr>
          <p:grpSpPr bwMode="auto">
            <a:xfrm>
              <a:off x="3587" y="1056"/>
              <a:ext cx="215" cy="171"/>
              <a:chOff x="434" y="957"/>
              <a:chExt cx="500" cy="398"/>
            </a:xfrm>
          </p:grpSpPr>
          <p:sp>
            <p:nvSpPr>
              <p:cNvPr id="11314" name="Freeform 5"/>
              <p:cNvSpPr>
                <a:spLocks noChangeAspect="1"/>
              </p:cNvSpPr>
              <p:nvPr/>
            </p:nvSpPr>
            <p:spPr bwMode="auto">
              <a:xfrm>
                <a:off x="608" y="1095"/>
                <a:ext cx="170" cy="208"/>
              </a:xfrm>
              <a:custGeom>
                <a:avLst/>
                <a:gdLst>
                  <a:gd name="T0" fmla="*/ 23 w 170"/>
                  <a:gd name="T1" fmla="*/ 15 h 208"/>
                  <a:gd name="T2" fmla="*/ 19 w 170"/>
                  <a:gd name="T3" fmla="*/ 15 h 208"/>
                  <a:gd name="T4" fmla="*/ 17 w 170"/>
                  <a:gd name="T5" fmla="*/ 19 h 208"/>
                  <a:gd name="T6" fmla="*/ 11 w 170"/>
                  <a:gd name="T7" fmla="*/ 24 h 208"/>
                  <a:gd name="T8" fmla="*/ 8 w 170"/>
                  <a:gd name="T9" fmla="*/ 29 h 208"/>
                  <a:gd name="T10" fmla="*/ 5 w 170"/>
                  <a:gd name="T11" fmla="*/ 32 h 208"/>
                  <a:gd name="T12" fmla="*/ 2 w 170"/>
                  <a:gd name="T13" fmla="*/ 40 h 208"/>
                  <a:gd name="T14" fmla="*/ 0 w 170"/>
                  <a:gd name="T15" fmla="*/ 47 h 208"/>
                  <a:gd name="T16" fmla="*/ 0 w 170"/>
                  <a:gd name="T17" fmla="*/ 51 h 208"/>
                  <a:gd name="T18" fmla="*/ 0 w 170"/>
                  <a:gd name="T19" fmla="*/ 55 h 208"/>
                  <a:gd name="T20" fmla="*/ 20 w 170"/>
                  <a:gd name="T21" fmla="*/ 173 h 208"/>
                  <a:gd name="T22" fmla="*/ 24 w 170"/>
                  <a:gd name="T23" fmla="*/ 172 h 208"/>
                  <a:gd name="T24" fmla="*/ 24 w 170"/>
                  <a:gd name="T25" fmla="*/ 180 h 208"/>
                  <a:gd name="T26" fmla="*/ 28 w 170"/>
                  <a:gd name="T27" fmla="*/ 187 h 208"/>
                  <a:gd name="T28" fmla="*/ 28 w 170"/>
                  <a:gd name="T29" fmla="*/ 194 h 208"/>
                  <a:gd name="T30" fmla="*/ 32 w 170"/>
                  <a:gd name="T31" fmla="*/ 193 h 208"/>
                  <a:gd name="T32" fmla="*/ 36 w 170"/>
                  <a:gd name="T33" fmla="*/ 201 h 208"/>
                  <a:gd name="T34" fmla="*/ 40 w 170"/>
                  <a:gd name="T35" fmla="*/ 203 h 208"/>
                  <a:gd name="T36" fmla="*/ 46 w 170"/>
                  <a:gd name="T37" fmla="*/ 207 h 208"/>
                  <a:gd name="T38" fmla="*/ 53 w 170"/>
                  <a:gd name="T39" fmla="*/ 206 h 208"/>
                  <a:gd name="T40" fmla="*/ 142 w 170"/>
                  <a:gd name="T41" fmla="*/ 191 h 208"/>
                  <a:gd name="T42" fmla="*/ 148 w 170"/>
                  <a:gd name="T43" fmla="*/ 187 h 208"/>
                  <a:gd name="T44" fmla="*/ 154 w 170"/>
                  <a:gd name="T45" fmla="*/ 186 h 208"/>
                  <a:gd name="T46" fmla="*/ 157 w 170"/>
                  <a:gd name="T47" fmla="*/ 181 h 208"/>
                  <a:gd name="T48" fmla="*/ 160 w 170"/>
                  <a:gd name="T49" fmla="*/ 178 h 208"/>
                  <a:gd name="T50" fmla="*/ 164 w 170"/>
                  <a:gd name="T51" fmla="*/ 173 h 208"/>
                  <a:gd name="T52" fmla="*/ 164 w 170"/>
                  <a:gd name="T53" fmla="*/ 173 h 208"/>
                  <a:gd name="T54" fmla="*/ 166 w 170"/>
                  <a:gd name="T55" fmla="*/ 166 h 208"/>
                  <a:gd name="T56" fmla="*/ 165 w 170"/>
                  <a:gd name="T57" fmla="*/ 158 h 208"/>
                  <a:gd name="T58" fmla="*/ 169 w 170"/>
                  <a:gd name="T59" fmla="*/ 155 h 208"/>
                  <a:gd name="T60" fmla="*/ 168 w 170"/>
                  <a:gd name="T61" fmla="*/ 147 h 208"/>
                  <a:gd name="T62" fmla="*/ 148 w 170"/>
                  <a:gd name="T63" fmla="*/ 32 h 208"/>
                  <a:gd name="T64" fmla="*/ 144 w 170"/>
                  <a:gd name="T65" fmla="*/ 29 h 208"/>
                  <a:gd name="T66" fmla="*/ 144 w 170"/>
                  <a:gd name="T67" fmla="*/ 25 h 208"/>
                  <a:gd name="T68" fmla="*/ 143 w 170"/>
                  <a:gd name="T69" fmla="*/ 18 h 208"/>
                  <a:gd name="T70" fmla="*/ 136 w 170"/>
                  <a:gd name="T71" fmla="*/ 12 h 208"/>
                  <a:gd name="T72" fmla="*/ 132 w 170"/>
                  <a:gd name="T73" fmla="*/ 5 h 208"/>
                  <a:gd name="T74" fmla="*/ 125 w 170"/>
                  <a:gd name="T75" fmla="*/ 2 h 208"/>
                  <a:gd name="T76" fmla="*/ 118 w 170"/>
                  <a:gd name="T77" fmla="*/ 0 h 208"/>
                  <a:gd name="T78" fmla="*/ 115 w 170"/>
                  <a:gd name="T79" fmla="*/ 0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
                  <a:gd name="T121" fmla="*/ 0 h 208"/>
                  <a:gd name="T122" fmla="*/ 170 w 170"/>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 h="208">
                    <a:moveTo>
                      <a:pt x="111" y="0"/>
                    </a:moveTo>
                    <a:lnTo>
                      <a:pt x="23" y="15"/>
                    </a:lnTo>
                    <a:lnTo>
                      <a:pt x="20" y="19"/>
                    </a:lnTo>
                    <a:lnTo>
                      <a:pt x="19" y="15"/>
                    </a:lnTo>
                    <a:lnTo>
                      <a:pt x="17" y="16"/>
                    </a:lnTo>
                    <a:lnTo>
                      <a:pt x="17" y="19"/>
                    </a:lnTo>
                    <a:lnTo>
                      <a:pt x="14" y="19"/>
                    </a:lnTo>
                    <a:lnTo>
                      <a:pt x="11" y="24"/>
                    </a:lnTo>
                    <a:lnTo>
                      <a:pt x="7" y="25"/>
                    </a:lnTo>
                    <a:lnTo>
                      <a:pt x="8" y="29"/>
                    </a:lnTo>
                    <a:lnTo>
                      <a:pt x="5" y="29"/>
                    </a:lnTo>
                    <a:lnTo>
                      <a:pt x="5" y="32"/>
                    </a:lnTo>
                    <a:lnTo>
                      <a:pt x="6" y="35"/>
                    </a:lnTo>
                    <a:lnTo>
                      <a:pt x="2" y="40"/>
                    </a:lnTo>
                    <a:lnTo>
                      <a:pt x="2" y="43"/>
                    </a:lnTo>
                    <a:lnTo>
                      <a:pt x="0" y="47"/>
                    </a:lnTo>
                    <a:lnTo>
                      <a:pt x="3" y="47"/>
                    </a:lnTo>
                    <a:lnTo>
                      <a:pt x="0" y="51"/>
                    </a:lnTo>
                    <a:lnTo>
                      <a:pt x="3" y="51"/>
                    </a:lnTo>
                    <a:lnTo>
                      <a:pt x="0" y="55"/>
                    </a:lnTo>
                    <a:lnTo>
                      <a:pt x="1" y="62"/>
                    </a:lnTo>
                    <a:lnTo>
                      <a:pt x="20" y="173"/>
                    </a:lnTo>
                    <a:lnTo>
                      <a:pt x="24" y="177"/>
                    </a:lnTo>
                    <a:lnTo>
                      <a:pt x="24" y="172"/>
                    </a:lnTo>
                    <a:lnTo>
                      <a:pt x="24" y="177"/>
                    </a:lnTo>
                    <a:lnTo>
                      <a:pt x="24" y="180"/>
                    </a:lnTo>
                    <a:lnTo>
                      <a:pt x="25" y="183"/>
                    </a:lnTo>
                    <a:lnTo>
                      <a:pt x="28" y="187"/>
                    </a:lnTo>
                    <a:lnTo>
                      <a:pt x="28" y="191"/>
                    </a:lnTo>
                    <a:lnTo>
                      <a:pt x="28" y="194"/>
                    </a:lnTo>
                    <a:lnTo>
                      <a:pt x="32" y="191"/>
                    </a:lnTo>
                    <a:lnTo>
                      <a:pt x="32" y="193"/>
                    </a:lnTo>
                    <a:lnTo>
                      <a:pt x="33" y="197"/>
                    </a:lnTo>
                    <a:lnTo>
                      <a:pt x="36" y="201"/>
                    </a:lnTo>
                    <a:lnTo>
                      <a:pt x="40" y="201"/>
                    </a:lnTo>
                    <a:lnTo>
                      <a:pt x="40" y="203"/>
                    </a:lnTo>
                    <a:lnTo>
                      <a:pt x="43" y="203"/>
                    </a:lnTo>
                    <a:lnTo>
                      <a:pt x="46" y="207"/>
                    </a:lnTo>
                    <a:lnTo>
                      <a:pt x="51" y="206"/>
                    </a:lnTo>
                    <a:lnTo>
                      <a:pt x="53" y="206"/>
                    </a:lnTo>
                    <a:lnTo>
                      <a:pt x="57" y="205"/>
                    </a:lnTo>
                    <a:lnTo>
                      <a:pt x="142" y="191"/>
                    </a:lnTo>
                    <a:lnTo>
                      <a:pt x="145" y="191"/>
                    </a:lnTo>
                    <a:lnTo>
                      <a:pt x="148" y="187"/>
                    </a:lnTo>
                    <a:lnTo>
                      <a:pt x="151" y="186"/>
                    </a:lnTo>
                    <a:lnTo>
                      <a:pt x="154" y="186"/>
                    </a:lnTo>
                    <a:lnTo>
                      <a:pt x="154" y="181"/>
                    </a:lnTo>
                    <a:lnTo>
                      <a:pt x="157" y="181"/>
                    </a:lnTo>
                    <a:lnTo>
                      <a:pt x="161" y="181"/>
                    </a:lnTo>
                    <a:lnTo>
                      <a:pt x="160" y="178"/>
                    </a:lnTo>
                    <a:lnTo>
                      <a:pt x="164" y="177"/>
                    </a:lnTo>
                    <a:lnTo>
                      <a:pt x="164" y="173"/>
                    </a:lnTo>
                    <a:lnTo>
                      <a:pt x="164" y="177"/>
                    </a:lnTo>
                    <a:lnTo>
                      <a:pt x="164" y="173"/>
                    </a:lnTo>
                    <a:lnTo>
                      <a:pt x="164" y="170"/>
                    </a:lnTo>
                    <a:lnTo>
                      <a:pt x="166" y="166"/>
                    </a:lnTo>
                    <a:lnTo>
                      <a:pt x="166" y="162"/>
                    </a:lnTo>
                    <a:lnTo>
                      <a:pt x="165" y="158"/>
                    </a:lnTo>
                    <a:lnTo>
                      <a:pt x="169" y="158"/>
                    </a:lnTo>
                    <a:lnTo>
                      <a:pt x="169" y="155"/>
                    </a:lnTo>
                    <a:lnTo>
                      <a:pt x="168" y="151"/>
                    </a:lnTo>
                    <a:lnTo>
                      <a:pt x="168" y="147"/>
                    </a:lnTo>
                    <a:lnTo>
                      <a:pt x="144" y="36"/>
                    </a:lnTo>
                    <a:lnTo>
                      <a:pt x="148" y="32"/>
                    </a:lnTo>
                    <a:lnTo>
                      <a:pt x="144" y="33"/>
                    </a:lnTo>
                    <a:lnTo>
                      <a:pt x="144" y="29"/>
                    </a:lnTo>
                    <a:lnTo>
                      <a:pt x="147" y="25"/>
                    </a:lnTo>
                    <a:lnTo>
                      <a:pt x="144" y="25"/>
                    </a:lnTo>
                    <a:lnTo>
                      <a:pt x="143" y="22"/>
                    </a:lnTo>
                    <a:lnTo>
                      <a:pt x="143" y="18"/>
                    </a:lnTo>
                    <a:lnTo>
                      <a:pt x="140" y="15"/>
                    </a:lnTo>
                    <a:lnTo>
                      <a:pt x="136" y="12"/>
                    </a:lnTo>
                    <a:lnTo>
                      <a:pt x="132" y="9"/>
                    </a:lnTo>
                    <a:lnTo>
                      <a:pt x="132" y="5"/>
                    </a:lnTo>
                    <a:lnTo>
                      <a:pt x="129" y="6"/>
                    </a:lnTo>
                    <a:lnTo>
                      <a:pt x="125" y="2"/>
                    </a:lnTo>
                    <a:lnTo>
                      <a:pt x="122" y="3"/>
                    </a:lnTo>
                    <a:lnTo>
                      <a:pt x="118" y="0"/>
                    </a:lnTo>
                    <a:lnTo>
                      <a:pt x="115" y="4"/>
                    </a:lnTo>
                    <a:lnTo>
                      <a:pt x="115" y="0"/>
                    </a:lnTo>
                    <a:lnTo>
                      <a:pt x="111" y="0"/>
                    </a:lnTo>
                  </a:path>
                </a:pathLst>
              </a:custGeom>
              <a:solidFill>
                <a:srgbClr val="FFFFFF"/>
              </a:solidFill>
              <a:ln w="12700" cap="rnd" cmpd="sng">
                <a:solidFill>
                  <a:schemeClr val="accent2"/>
                </a:solidFill>
                <a:prstDash val="solid"/>
                <a:round/>
                <a:headEnd type="none" w="sm" len="sm"/>
                <a:tailEnd type="none" w="sm" len="sm"/>
              </a:ln>
            </p:spPr>
            <p:txBody>
              <a:bodyPr/>
              <a:lstStyle/>
              <a:p>
                <a:endParaRPr lang="nl-NL"/>
              </a:p>
            </p:txBody>
          </p:sp>
          <p:sp>
            <p:nvSpPr>
              <p:cNvPr id="11315" name="Freeform 6"/>
              <p:cNvSpPr>
                <a:spLocks noChangeAspect="1"/>
              </p:cNvSpPr>
              <p:nvPr/>
            </p:nvSpPr>
            <p:spPr bwMode="auto">
              <a:xfrm>
                <a:off x="751" y="957"/>
                <a:ext cx="183" cy="343"/>
              </a:xfrm>
              <a:custGeom>
                <a:avLst/>
                <a:gdLst>
                  <a:gd name="T0" fmla="*/ 128 w 183"/>
                  <a:gd name="T1" fmla="*/ 0 h 343"/>
                  <a:gd name="T2" fmla="*/ 0 w 183"/>
                  <a:gd name="T3" fmla="*/ 19 h 343"/>
                  <a:gd name="T4" fmla="*/ 54 w 183"/>
                  <a:gd name="T5" fmla="*/ 342 h 343"/>
                  <a:gd name="T6" fmla="*/ 182 w 183"/>
                  <a:gd name="T7" fmla="*/ 318 h 343"/>
                  <a:gd name="T8" fmla="*/ 128 w 183"/>
                  <a:gd name="T9" fmla="*/ 0 h 343"/>
                  <a:gd name="T10" fmla="*/ 0 60000 65536"/>
                  <a:gd name="T11" fmla="*/ 0 60000 65536"/>
                  <a:gd name="T12" fmla="*/ 0 60000 65536"/>
                  <a:gd name="T13" fmla="*/ 0 60000 65536"/>
                  <a:gd name="T14" fmla="*/ 0 60000 65536"/>
                  <a:gd name="T15" fmla="*/ 0 w 183"/>
                  <a:gd name="T16" fmla="*/ 0 h 343"/>
                  <a:gd name="T17" fmla="*/ 183 w 183"/>
                  <a:gd name="T18" fmla="*/ 343 h 343"/>
                </a:gdLst>
                <a:ahLst/>
                <a:cxnLst>
                  <a:cxn ang="T10">
                    <a:pos x="T0" y="T1"/>
                  </a:cxn>
                  <a:cxn ang="T11">
                    <a:pos x="T2" y="T3"/>
                  </a:cxn>
                  <a:cxn ang="T12">
                    <a:pos x="T4" y="T5"/>
                  </a:cxn>
                  <a:cxn ang="T13">
                    <a:pos x="T6" y="T7"/>
                  </a:cxn>
                  <a:cxn ang="T14">
                    <a:pos x="T8" y="T9"/>
                  </a:cxn>
                </a:cxnLst>
                <a:rect l="T15" t="T16" r="T17" b="T18"/>
                <a:pathLst>
                  <a:path w="183" h="343">
                    <a:moveTo>
                      <a:pt x="128" y="0"/>
                    </a:moveTo>
                    <a:lnTo>
                      <a:pt x="0" y="19"/>
                    </a:lnTo>
                    <a:lnTo>
                      <a:pt x="54" y="342"/>
                    </a:lnTo>
                    <a:lnTo>
                      <a:pt x="182" y="318"/>
                    </a:lnTo>
                    <a:lnTo>
                      <a:pt x="128" y="0"/>
                    </a:lnTo>
                  </a:path>
                </a:pathLst>
              </a:custGeom>
              <a:solidFill>
                <a:srgbClr val="000000"/>
              </a:solidFill>
              <a:ln w="12700" cap="rnd" cmpd="sng">
                <a:solidFill>
                  <a:schemeClr val="hlink"/>
                </a:solidFill>
                <a:prstDash val="solid"/>
                <a:round/>
                <a:headEnd type="none" w="sm" len="sm"/>
                <a:tailEnd type="none" w="sm" len="sm"/>
              </a:ln>
            </p:spPr>
            <p:txBody>
              <a:bodyPr/>
              <a:lstStyle/>
              <a:p>
                <a:endParaRPr lang="nl-NL"/>
              </a:p>
            </p:txBody>
          </p:sp>
          <p:sp>
            <p:nvSpPr>
              <p:cNvPr id="11316" name="Freeform 7"/>
              <p:cNvSpPr>
                <a:spLocks noChangeAspect="1"/>
              </p:cNvSpPr>
              <p:nvPr/>
            </p:nvSpPr>
            <p:spPr bwMode="auto">
              <a:xfrm>
                <a:off x="434" y="1012"/>
                <a:ext cx="183" cy="343"/>
              </a:xfrm>
              <a:custGeom>
                <a:avLst/>
                <a:gdLst>
                  <a:gd name="T0" fmla="*/ 131 w 183"/>
                  <a:gd name="T1" fmla="*/ 0 h 343"/>
                  <a:gd name="T2" fmla="*/ 0 w 183"/>
                  <a:gd name="T3" fmla="*/ 19 h 343"/>
                  <a:gd name="T4" fmla="*/ 57 w 183"/>
                  <a:gd name="T5" fmla="*/ 342 h 343"/>
                  <a:gd name="T6" fmla="*/ 182 w 183"/>
                  <a:gd name="T7" fmla="*/ 318 h 343"/>
                  <a:gd name="T8" fmla="*/ 131 w 183"/>
                  <a:gd name="T9" fmla="*/ 0 h 343"/>
                  <a:gd name="T10" fmla="*/ 0 60000 65536"/>
                  <a:gd name="T11" fmla="*/ 0 60000 65536"/>
                  <a:gd name="T12" fmla="*/ 0 60000 65536"/>
                  <a:gd name="T13" fmla="*/ 0 60000 65536"/>
                  <a:gd name="T14" fmla="*/ 0 60000 65536"/>
                  <a:gd name="T15" fmla="*/ 0 w 183"/>
                  <a:gd name="T16" fmla="*/ 0 h 343"/>
                  <a:gd name="T17" fmla="*/ 183 w 183"/>
                  <a:gd name="T18" fmla="*/ 343 h 343"/>
                </a:gdLst>
                <a:ahLst/>
                <a:cxnLst>
                  <a:cxn ang="T10">
                    <a:pos x="T0" y="T1"/>
                  </a:cxn>
                  <a:cxn ang="T11">
                    <a:pos x="T2" y="T3"/>
                  </a:cxn>
                  <a:cxn ang="T12">
                    <a:pos x="T4" y="T5"/>
                  </a:cxn>
                  <a:cxn ang="T13">
                    <a:pos x="T6" y="T7"/>
                  </a:cxn>
                  <a:cxn ang="T14">
                    <a:pos x="T8" y="T9"/>
                  </a:cxn>
                </a:cxnLst>
                <a:rect l="T15" t="T16" r="T17" b="T18"/>
                <a:pathLst>
                  <a:path w="183" h="343">
                    <a:moveTo>
                      <a:pt x="131" y="0"/>
                    </a:moveTo>
                    <a:lnTo>
                      <a:pt x="0" y="19"/>
                    </a:lnTo>
                    <a:lnTo>
                      <a:pt x="57" y="342"/>
                    </a:lnTo>
                    <a:lnTo>
                      <a:pt x="182" y="318"/>
                    </a:lnTo>
                    <a:lnTo>
                      <a:pt x="131" y="0"/>
                    </a:lnTo>
                  </a:path>
                </a:pathLst>
              </a:custGeom>
              <a:solidFill>
                <a:srgbClr val="000000"/>
              </a:solidFill>
              <a:ln w="12700" cap="rnd" cmpd="sng">
                <a:solidFill>
                  <a:schemeClr val="hlink"/>
                </a:solidFill>
                <a:prstDash val="solid"/>
                <a:round/>
                <a:headEnd type="none" w="sm" len="sm"/>
                <a:tailEnd type="none" w="sm" len="sm"/>
              </a:ln>
            </p:spPr>
            <p:txBody>
              <a:bodyPr/>
              <a:lstStyle/>
              <a:p>
                <a:endParaRPr lang="nl-NL"/>
              </a:p>
            </p:txBody>
          </p:sp>
          <p:sp>
            <p:nvSpPr>
              <p:cNvPr id="11317" name="Freeform 8"/>
              <p:cNvSpPr>
                <a:spLocks noChangeAspect="1"/>
              </p:cNvSpPr>
              <p:nvPr/>
            </p:nvSpPr>
            <p:spPr bwMode="auto">
              <a:xfrm>
                <a:off x="592" y="1064"/>
                <a:ext cx="92" cy="72"/>
              </a:xfrm>
              <a:custGeom>
                <a:avLst/>
                <a:gdLst>
                  <a:gd name="T0" fmla="*/ 91 w 92"/>
                  <a:gd name="T1" fmla="*/ 0 h 72"/>
                  <a:gd name="T2" fmla="*/ 11 w 92"/>
                  <a:gd name="T3" fmla="*/ 17 h 72"/>
                  <a:gd name="T4" fmla="*/ 12 w 92"/>
                  <a:gd name="T5" fmla="*/ 24 h 72"/>
                  <a:gd name="T6" fmla="*/ 9 w 92"/>
                  <a:gd name="T7" fmla="*/ 32 h 72"/>
                  <a:gd name="T8" fmla="*/ 10 w 92"/>
                  <a:gd name="T9" fmla="*/ 36 h 72"/>
                  <a:gd name="T10" fmla="*/ 10 w 92"/>
                  <a:gd name="T11" fmla="*/ 39 h 72"/>
                  <a:gd name="T12" fmla="*/ 6 w 92"/>
                  <a:gd name="T13" fmla="*/ 25 h 72"/>
                  <a:gd name="T14" fmla="*/ 6 w 92"/>
                  <a:gd name="T15" fmla="*/ 36 h 72"/>
                  <a:gd name="T16" fmla="*/ 6 w 92"/>
                  <a:gd name="T17" fmla="*/ 40 h 72"/>
                  <a:gd name="T18" fmla="*/ 6 w 92"/>
                  <a:gd name="T19" fmla="*/ 43 h 72"/>
                  <a:gd name="T20" fmla="*/ 4 w 92"/>
                  <a:gd name="T21" fmla="*/ 43 h 72"/>
                  <a:gd name="T22" fmla="*/ 4 w 92"/>
                  <a:gd name="T23" fmla="*/ 48 h 72"/>
                  <a:gd name="T24" fmla="*/ 5 w 92"/>
                  <a:gd name="T25" fmla="*/ 54 h 72"/>
                  <a:gd name="T26" fmla="*/ 2 w 92"/>
                  <a:gd name="T27" fmla="*/ 55 h 72"/>
                  <a:gd name="T28" fmla="*/ 2 w 92"/>
                  <a:gd name="T29" fmla="*/ 59 h 72"/>
                  <a:gd name="T30" fmla="*/ 2 w 92"/>
                  <a:gd name="T31" fmla="*/ 66 h 72"/>
                  <a:gd name="T32" fmla="*/ 2 w 92"/>
                  <a:gd name="T33" fmla="*/ 59 h 72"/>
                  <a:gd name="T34" fmla="*/ 3 w 92"/>
                  <a:gd name="T35" fmla="*/ 70 h 72"/>
                  <a:gd name="T36" fmla="*/ 0 w 92"/>
                  <a:gd name="T37" fmla="*/ 71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72"/>
                  <a:gd name="T59" fmla="*/ 92 w 9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72">
                    <a:moveTo>
                      <a:pt x="91" y="0"/>
                    </a:moveTo>
                    <a:lnTo>
                      <a:pt x="11" y="17"/>
                    </a:lnTo>
                    <a:lnTo>
                      <a:pt x="12" y="24"/>
                    </a:lnTo>
                    <a:lnTo>
                      <a:pt x="9" y="32"/>
                    </a:lnTo>
                    <a:lnTo>
                      <a:pt x="10" y="36"/>
                    </a:lnTo>
                    <a:lnTo>
                      <a:pt x="10" y="39"/>
                    </a:lnTo>
                    <a:lnTo>
                      <a:pt x="6" y="25"/>
                    </a:lnTo>
                    <a:lnTo>
                      <a:pt x="6" y="36"/>
                    </a:lnTo>
                    <a:lnTo>
                      <a:pt x="6" y="40"/>
                    </a:lnTo>
                    <a:lnTo>
                      <a:pt x="6" y="43"/>
                    </a:lnTo>
                    <a:lnTo>
                      <a:pt x="4" y="43"/>
                    </a:lnTo>
                    <a:lnTo>
                      <a:pt x="4" y="48"/>
                    </a:lnTo>
                    <a:lnTo>
                      <a:pt x="5" y="54"/>
                    </a:lnTo>
                    <a:lnTo>
                      <a:pt x="2" y="55"/>
                    </a:lnTo>
                    <a:lnTo>
                      <a:pt x="2" y="59"/>
                    </a:lnTo>
                    <a:lnTo>
                      <a:pt x="2" y="66"/>
                    </a:lnTo>
                    <a:lnTo>
                      <a:pt x="2" y="59"/>
                    </a:lnTo>
                    <a:lnTo>
                      <a:pt x="3" y="70"/>
                    </a:lnTo>
                    <a:lnTo>
                      <a:pt x="0" y="71"/>
                    </a:lnTo>
                  </a:path>
                </a:pathLst>
              </a:custGeom>
              <a:noFill/>
              <a:ln w="12700" cap="rnd" cmpd="sng">
                <a:solidFill>
                  <a:srgbClr val="FFFFFF"/>
                </a:solidFill>
                <a:prstDash val="solid"/>
                <a:round/>
                <a:headEnd type="none" w="sm" len="sm"/>
                <a:tailEnd type="none" w="sm" len="sm"/>
              </a:ln>
            </p:spPr>
            <p:txBody>
              <a:bodyPr/>
              <a:lstStyle/>
              <a:p>
                <a:endParaRPr lang="nl-NL"/>
              </a:p>
            </p:txBody>
          </p:sp>
          <p:sp>
            <p:nvSpPr>
              <p:cNvPr id="11318" name="Freeform 9"/>
              <p:cNvSpPr>
                <a:spLocks noChangeAspect="1"/>
              </p:cNvSpPr>
              <p:nvPr/>
            </p:nvSpPr>
            <p:spPr bwMode="auto">
              <a:xfrm>
                <a:off x="652" y="1171"/>
                <a:ext cx="61" cy="89"/>
              </a:xfrm>
              <a:custGeom>
                <a:avLst/>
                <a:gdLst>
                  <a:gd name="T0" fmla="*/ 60 w 61"/>
                  <a:gd name="T1" fmla="*/ 5 h 89"/>
                  <a:gd name="T2" fmla="*/ 60 w 61"/>
                  <a:gd name="T3" fmla="*/ 5 h 89"/>
                  <a:gd name="T4" fmla="*/ 56 w 61"/>
                  <a:gd name="T5" fmla="*/ 2 h 89"/>
                  <a:gd name="T6" fmla="*/ 56 w 61"/>
                  <a:gd name="T7" fmla="*/ 6 h 89"/>
                  <a:gd name="T8" fmla="*/ 56 w 61"/>
                  <a:gd name="T9" fmla="*/ 2 h 89"/>
                  <a:gd name="T10" fmla="*/ 53 w 61"/>
                  <a:gd name="T11" fmla="*/ 3 h 89"/>
                  <a:gd name="T12" fmla="*/ 50 w 61"/>
                  <a:gd name="T13" fmla="*/ 3 h 89"/>
                  <a:gd name="T14" fmla="*/ 49 w 61"/>
                  <a:gd name="T15" fmla="*/ 0 h 89"/>
                  <a:gd name="T16" fmla="*/ 46 w 61"/>
                  <a:gd name="T17" fmla="*/ 0 h 89"/>
                  <a:gd name="T18" fmla="*/ 43 w 61"/>
                  <a:gd name="T19" fmla="*/ 0 h 89"/>
                  <a:gd name="T20" fmla="*/ 46 w 61"/>
                  <a:gd name="T21" fmla="*/ 0 h 89"/>
                  <a:gd name="T22" fmla="*/ 43 w 61"/>
                  <a:gd name="T23" fmla="*/ 0 h 89"/>
                  <a:gd name="T24" fmla="*/ 40 w 61"/>
                  <a:gd name="T25" fmla="*/ 0 h 89"/>
                  <a:gd name="T26" fmla="*/ 36 w 61"/>
                  <a:gd name="T27" fmla="*/ 1 h 89"/>
                  <a:gd name="T28" fmla="*/ 33 w 61"/>
                  <a:gd name="T29" fmla="*/ 1 h 89"/>
                  <a:gd name="T30" fmla="*/ 30 w 61"/>
                  <a:gd name="T31" fmla="*/ 2 h 89"/>
                  <a:gd name="T32" fmla="*/ 26 w 61"/>
                  <a:gd name="T33" fmla="*/ 3 h 89"/>
                  <a:gd name="T34" fmla="*/ 22 w 61"/>
                  <a:gd name="T35" fmla="*/ 3 h 89"/>
                  <a:gd name="T36" fmla="*/ 19 w 61"/>
                  <a:gd name="T37" fmla="*/ 6 h 89"/>
                  <a:gd name="T38" fmla="*/ 19 w 61"/>
                  <a:gd name="T39" fmla="*/ 10 h 89"/>
                  <a:gd name="T40" fmla="*/ 19 w 61"/>
                  <a:gd name="T41" fmla="*/ 6 h 89"/>
                  <a:gd name="T42" fmla="*/ 17 w 61"/>
                  <a:gd name="T43" fmla="*/ 10 h 89"/>
                  <a:gd name="T44" fmla="*/ 17 w 61"/>
                  <a:gd name="T45" fmla="*/ 7 h 89"/>
                  <a:gd name="T46" fmla="*/ 13 w 61"/>
                  <a:gd name="T47" fmla="*/ 11 h 89"/>
                  <a:gd name="T48" fmla="*/ 14 w 61"/>
                  <a:gd name="T49" fmla="*/ 15 h 89"/>
                  <a:gd name="T50" fmla="*/ 14 w 61"/>
                  <a:gd name="T51" fmla="*/ 18 h 89"/>
                  <a:gd name="T52" fmla="*/ 11 w 61"/>
                  <a:gd name="T53" fmla="*/ 19 h 89"/>
                  <a:gd name="T54" fmla="*/ 8 w 61"/>
                  <a:gd name="T55" fmla="*/ 23 h 89"/>
                  <a:gd name="T56" fmla="*/ 8 w 61"/>
                  <a:gd name="T57" fmla="*/ 26 h 89"/>
                  <a:gd name="T58" fmla="*/ 5 w 61"/>
                  <a:gd name="T59" fmla="*/ 30 h 89"/>
                  <a:gd name="T60" fmla="*/ 6 w 61"/>
                  <a:gd name="T61" fmla="*/ 34 h 89"/>
                  <a:gd name="T62" fmla="*/ 6 w 61"/>
                  <a:gd name="T63" fmla="*/ 38 h 89"/>
                  <a:gd name="T64" fmla="*/ 2 w 61"/>
                  <a:gd name="T65" fmla="*/ 38 h 89"/>
                  <a:gd name="T66" fmla="*/ 3 w 61"/>
                  <a:gd name="T67" fmla="*/ 41 h 89"/>
                  <a:gd name="T68" fmla="*/ 0 w 61"/>
                  <a:gd name="T69" fmla="*/ 46 h 89"/>
                  <a:gd name="T70" fmla="*/ 4 w 61"/>
                  <a:gd name="T71" fmla="*/ 49 h 89"/>
                  <a:gd name="T72" fmla="*/ 4 w 61"/>
                  <a:gd name="T73" fmla="*/ 52 h 89"/>
                  <a:gd name="T74" fmla="*/ 4 w 61"/>
                  <a:gd name="T75" fmla="*/ 57 h 89"/>
                  <a:gd name="T76" fmla="*/ 4 w 61"/>
                  <a:gd name="T77" fmla="*/ 60 h 89"/>
                  <a:gd name="T78" fmla="*/ 5 w 61"/>
                  <a:gd name="T79" fmla="*/ 63 h 89"/>
                  <a:gd name="T80" fmla="*/ 5 w 61"/>
                  <a:gd name="T81" fmla="*/ 67 h 89"/>
                  <a:gd name="T82" fmla="*/ 8 w 61"/>
                  <a:gd name="T83" fmla="*/ 67 h 89"/>
                  <a:gd name="T84" fmla="*/ 6 w 61"/>
                  <a:gd name="T85" fmla="*/ 71 h 89"/>
                  <a:gd name="T86" fmla="*/ 8 w 61"/>
                  <a:gd name="T87" fmla="*/ 71 h 89"/>
                  <a:gd name="T88" fmla="*/ 8 w 61"/>
                  <a:gd name="T89" fmla="*/ 73 h 89"/>
                  <a:gd name="T90" fmla="*/ 13 w 61"/>
                  <a:gd name="T91" fmla="*/ 77 h 89"/>
                  <a:gd name="T92" fmla="*/ 13 w 61"/>
                  <a:gd name="T93" fmla="*/ 81 h 89"/>
                  <a:gd name="T94" fmla="*/ 13 w 61"/>
                  <a:gd name="T95" fmla="*/ 84 h 89"/>
                  <a:gd name="T96" fmla="*/ 17 w 61"/>
                  <a:gd name="T97" fmla="*/ 83 h 89"/>
                  <a:gd name="T98" fmla="*/ 17 w 61"/>
                  <a:gd name="T99" fmla="*/ 88 h 89"/>
                  <a:gd name="T100" fmla="*/ 17 w 61"/>
                  <a:gd name="T101" fmla="*/ 83 h 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89"/>
                  <a:gd name="T155" fmla="*/ 61 w 61"/>
                  <a:gd name="T156" fmla="*/ 89 h 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89">
                    <a:moveTo>
                      <a:pt x="60" y="5"/>
                    </a:moveTo>
                    <a:lnTo>
                      <a:pt x="60" y="5"/>
                    </a:lnTo>
                    <a:lnTo>
                      <a:pt x="56" y="2"/>
                    </a:lnTo>
                    <a:lnTo>
                      <a:pt x="56" y="6"/>
                    </a:lnTo>
                    <a:lnTo>
                      <a:pt x="56" y="2"/>
                    </a:lnTo>
                    <a:lnTo>
                      <a:pt x="53" y="3"/>
                    </a:lnTo>
                    <a:lnTo>
                      <a:pt x="50" y="3"/>
                    </a:lnTo>
                    <a:lnTo>
                      <a:pt x="49" y="0"/>
                    </a:lnTo>
                    <a:lnTo>
                      <a:pt x="46" y="0"/>
                    </a:lnTo>
                    <a:lnTo>
                      <a:pt x="43" y="0"/>
                    </a:lnTo>
                    <a:lnTo>
                      <a:pt x="46" y="0"/>
                    </a:lnTo>
                    <a:lnTo>
                      <a:pt x="43" y="0"/>
                    </a:lnTo>
                    <a:lnTo>
                      <a:pt x="40" y="0"/>
                    </a:lnTo>
                    <a:lnTo>
                      <a:pt x="36" y="1"/>
                    </a:lnTo>
                    <a:lnTo>
                      <a:pt x="33" y="1"/>
                    </a:lnTo>
                    <a:lnTo>
                      <a:pt x="30" y="2"/>
                    </a:lnTo>
                    <a:lnTo>
                      <a:pt x="26" y="3"/>
                    </a:lnTo>
                    <a:lnTo>
                      <a:pt x="22" y="3"/>
                    </a:lnTo>
                    <a:lnTo>
                      <a:pt x="19" y="6"/>
                    </a:lnTo>
                    <a:lnTo>
                      <a:pt x="19" y="10"/>
                    </a:lnTo>
                    <a:lnTo>
                      <a:pt x="19" y="6"/>
                    </a:lnTo>
                    <a:lnTo>
                      <a:pt x="17" y="10"/>
                    </a:lnTo>
                    <a:lnTo>
                      <a:pt x="17" y="7"/>
                    </a:lnTo>
                    <a:lnTo>
                      <a:pt x="13" y="11"/>
                    </a:lnTo>
                    <a:lnTo>
                      <a:pt x="14" y="15"/>
                    </a:lnTo>
                    <a:lnTo>
                      <a:pt x="14" y="18"/>
                    </a:lnTo>
                    <a:lnTo>
                      <a:pt x="11" y="19"/>
                    </a:lnTo>
                    <a:lnTo>
                      <a:pt x="8" y="23"/>
                    </a:lnTo>
                    <a:lnTo>
                      <a:pt x="8" y="26"/>
                    </a:lnTo>
                    <a:lnTo>
                      <a:pt x="5" y="30"/>
                    </a:lnTo>
                    <a:lnTo>
                      <a:pt x="6" y="34"/>
                    </a:lnTo>
                    <a:lnTo>
                      <a:pt x="6" y="38"/>
                    </a:lnTo>
                    <a:lnTo>
                      <a:pt x="2" y="38"/>
                    </a:lnTo>
                    <a:lnTo>
                      <a:pt x="3" y="41"/>
                    </a:lnTo>
                    <a:lnTo>
                      <a:pt x="0" y="46"/>
                    </a:lnTo>
                    <a:lnTo>
                      <a:pt x="4" y="49"/>
                    </a:lnTo>
                    <a:lnTo>
                      <a:pt x="4" y="52"/>
                    </a:lnTo>
                    <a:lnTo>
                      <a:pt x="4" y="57"/>
                    </a:lnTo>
                    <a:lnTo>
                      <a:pt x="4" y="60"/>
                    </a:lnTo>
                    <a:lnTo>
                      <a:pt x="5" y="63"/>
                    </a:lnTo>
                    <a:lnTo>
                      <a:pt x="5" y="67"/>
                    </a:lnTo>
                    <a:lnTo>
                      <a:pt x="8" y="67"/>
                    </a:lnTo>
                    <a:lnTo>
                      <a:pt x="6" y="71"/>
                    </a:lnTo>
                    <a:lnTo>
                      <a:pt x="8" y="71"/>
                    </a:lnTo>
                    <a:lnTo>
                      <a:pt x="8" y="73"/>
                    </a:lnTo>
                    <a:lnTo>
                      <a:pt x="13" y="77"/>
                    </a:lnTo>
                    <a:lnTo>
                      <a:pt x="13" y="81"/>
                    </a:lnTo>
                    <a:lnTo>
                      <a:pt x="13" y="84"/>
                    </a:lnTo>
                    <a:lnTo>
                      <a:pt x="17" y="83"/>
                    </a:lnTo>
                    <a:lnTo>
                      <a:pt x="17" y="88"/>
                    </a:lnTo>
                    <a:lnTo>
                      <a:pt x="17" y="83"/>
                    </a:lnTo>
                  </a:path>
                </a:pathLst>
              </a:custGeom>
              <a:noFill/>
              <a:ln w="12700" cap="rnd" cmpd="sng">
                <a:solidFill>
                  <a:schemeClr val="accent1"/>
                </a:solidFill>
                <a:prstDash val="solid"/>
                <a:round/>
                <a:headEnd type="none" w="sm" len="sm"/>
                <a:tailEnd type="none" w="sm" len="sm"/>
              </a:ln>
            </p:spPr>
            <p:txBody>
              <a:bodyPr/>
              <a:lstStyle/>
              <a:p>
                <a:endParaRPr lang="nl-NL"/>
              </a:p>
            </p:txBody>
          </p:sp>
          <p:sp>
            <p:nvSpPr>
              <p:cNvPr id="11319" name="Line 10"/>
              <p:cNvSpPr>
                <a:spLocks noChangeAspect="1" noChangeShapeType="1"/>
              </p:cNvSpPr>
              <p:nvPr/>
            </p:nvSpPr>
            <p:spPr bwMode="auto">
              <a:xfrm flipH="1">
                <a:off x="668" y="1147"/>
                <a:ext cx="3" cy="44"/>
              </a:xfrm>
              <a:prstGeom prst="line">
                <a:avLst/>
              </a:prstGeom>
              <a:noFill/>
              <a:ln w="12700">
                <a:solidFill>
                  <a:srgbClr val="FFFFFF"/>
                </a:solidFill>
                <a:round/>
                <a:headEnd type="none" w="sm" len="sm"/>
                <a:tailEnd type="none" w="sm" len="sm"/>
              </a:ln>
            </p:spPr>
            <p:txBody>
              <a:bodyPr wrap="none" anchor="ctr"/>
              <a:lstStyle/>
              <a:p>
                <a:endParaRPr lang="nl-NL"/>
              </a:p>
            </p:txBody>
          </p:sp>
          <p:sp>
            <p:nvSpPr>
              <p:cNvPr id="11320" name="Line 11"/>
              <p:cNvSpPr>
                <a:spLocks noChangeAspect="1" noChangeShapeType="1"/>
              </p:cNvSpPr>
              <p:nvPr/>
            </p:nvSpPr>
            <p:spPr bwMode="auto">
              <a:xfrm flipV="1">
                <a:off x="699" y="1213"/>
                <a:ext cx="0" cy="8"/>
              </a:xfrm>
              <a:prstGeom prst="line">
                <a:avLst/>
              </a:prstGeom>
              <a:noFill/>
              <a:ln w="12700">
                <a:solidFill>
                  <a:srgbClr val="FFFFFF"/>
                </a:solidFill>
                <a:round/>
                <a:headEnd type="none" w="sm" len="sm"/>
                <a:tailEnd type="none" w="sm" len="sm"/>
              </a:ln>
            </p:spPr>
            <p:txBody>
              <a:bodyPr wrap="none" anchor="ctr"/>
              <a:lstStyle/>
              <a:p>
                <a:endParaRPr lang="nl-NL"/>
              </a:p>
            </p:txBody>
          </p:sp>
        </p:grpSp>
        <p:sp>
          <p:nvSpPr>
            <p:cNvPr id="11290" name="Oval 12"/>
            <p:cNvSpPr>
              <a:spLocks noChangeAspect="1" noChangeArrowheads="1"/>
            </p:cNvSpPr>
            <p:nvPr/>
          </p:nvSpPr>
          <p:spPr bwMode="auto">
            <a:xfrm>
              <a:off x="3538" y="1932"/>
              <a:ext cx="631" cy="344"/>
            </a:xfrm>
            <a:prstGeom prst="ellipse">
              <a:avLst/>
            </a:prstGeom>
            <a:solidFill>
              <a:srgbClr val="05C005"/>
            </a:solidFill>
            <a:ln w="9525">
              <a:noFill/>
              <a:round/>
              <a:headEnd/>
              <a:tailEnd/>
            </a:ln>
          </p:spPr>
          <p:txBody>
            <a:bodyPr wrap="none" anchor="ctr"/>
            <a:lstStyle/>
            <a:p>
              <a:pPr algn="ctr" eaLnBrk="0" hangingPunct="0">
                <a:spcBef>
                  <a:spcPct val="50000"/>
                </a:spcBef>
              </a:pPr>
              <a:endParaRPr lang="en-GB"/>
            </a:p>
          </p:txBody>
        </p:sp>
        <p:grpSp>
          <p:nvGrpSpPr>
            <p:cNvPr id="11291" name="Group 13"/>
            <p:cNvGrpSpPr>
              <a:grpSpLocks noChangeAspect="1"/>
            </p:cNvGrpSpPr>
            <p:nvPr/>
          </p:nvGrpSpPr>
          <p:grpSpPr bwMode="auto">
            <a:xfrm>
              <a:off x="3795" y="1891"/>
              <a:ext cx="134" cy="225"/>
              <a:chOff x="919" y="2897"/>
              <a:chExt cx="310" cy="523"/>
            </a:xfrm>
          </p:grpSpPr>
          <p:pic>
            <p:nvPicPr>
              <p:cNvPr id="11310" name="Picture 14"/>
              <p:cNvPicPr>
                <a:picLocks noChangeAspect="1" noChangeArrowheads="1"/>
              </p:cNvPicPr>
              <p:nvPr/>
            </p:nvPicPr>
            <p:blipFill>
              <a:blip r:embed="rId3" cstate="print"/>
              <a:srcRect/>
              <a:stretch>
                <a:fillRect/>
              </a:stretch>
            </p:blipFill>
            <p:spPr bwMode="auto">
              <a:xfrm>
                <a:off x="919" y="2953"/>
                <a:ext cx="310" cy="467"/>
              </a:xfrm>
              <a:prstGeom prst="rect">
                <a:avLst/>
              </a:prstGeom>
              <a:noFill/>
              <a:ln w="9525">
                <a:noFill/>
                <a:miter lim="800000"/>
                <a:headEnd/>
                <a:tailEnd/>
              </a:ln>
            </p:spPr>
          </p:pic>
          <p:sp>
            <p:nvSpPr>
              <p:cNvPr id="11311" name="Oval 15"/>
              <p:cNvSpPr>
                <a:spLocks noChangeAspect="1" noChangeArrowheads="1"/>
              </p:cNvSpPr>
              <p:nvPr/>
            </p:nvSpPr>
            <p:spPr bwMode="auto">
              <a:xfrm>
                <a:off x="976" y="2897"/>
                <a:ext cx="180" cy="42"/>
              </a:xfrm>
              <a:prstGeom prst="ellipse">
                <a:avLst/>
              </a:prstGeom>
              <a:solidFill>
                <a:srgbClr val="FFFFFF"/>
              </a:solidFill>
              <a:ln w="12700">
                <a:solidFill>
                  <a:srgbClr val="000000"/>
                </a:solidFill>
                <a:round/>
                <a:headEnd/>
                <a:tailEnd/>
              </a:ln>
            </p:spPr>
            <p:txBody>
              <a:bodyPr wrap="none" anchor="ctr"/>
              <a:lstStyle/>
              <a:p>
                <a:pPr algn="ctr" eaLnBrk="0" hangingPunct="0">
                  <a:spcBef>
                    <a:spcPct val="50000"/>
                  </a:spcBef>
                </a:pPr>
                <a:endParaRPr lang="en-GB"/>
              </a:p>
            </p:txBody>
          </p:sp>
          <p:sp>
            <p:nvSpPr>
              <p:cNvPr id="11312" name="Line 16"/>
              <p:cNvSpPr>
                <a:spLocks noChangeAspect="1" noChangeShapeType="1"/>
              </p:cNvSpPr>
              <p:nvPr/>
            </p:nvSpPr>
            <p:spPr bwMode="auto">
              <a:xfrm flipV="1">
                <a:off x="1027" y="2910"/>
                <a:ext cx="32" cy="3"/>
              </a:xfrm>
              <a:prstGeom prst="line">
                <a:avLst/>
              </a:prstGeom>
              <a:noFill/>
              <a:ln w="12700">
                <a:solidFill>
                  <a:srgbClr val="000000"/>
                </a:solidFill>
                <a:round/>
                <a:headEnd type="none" w="sm" len="sm"/>
                <a:tailEnd type="none" w="sm" len="sm"/>
              </a:ln>
            </p:spPr>
            <p:txBody>
              <a:bodyPr wrap="none" anchor="ctr"/>
              <a:lstStyle/>
              <a:p>
                <a:endParaRPr lang="nl-NL"/>
              </a:p>
            </p:txBody>
          </p:sp>
          <p:sp>
            <p:nvSpPr>
              <p:cNvPr id="11313" name="Line 17"/>
              <p:cNvSpPr>
                <a:spLocks noChangeAspect="1" noChangeShapeType="1"/>
              </p:cNvSpPr>
              <p:nvPr/>
            </p:nvSpPr>
            <p:spPr bwMode="auto">
              <a:xfrm>
                <a:off x="1061" y="2910"/>
                <a:ext cx="28" cy="1"/>
              </a:xfrm>
              <a:prstGeom prst="line">
                <a:avLst/>
              </a:prstGeom>
              <a:noFill/>
              <a:ln w="12700">
                <a:solidFill>
                  <a:srgbClr val="000000"/>
                </a:solidFill>
                <a:round/>
                <a:headEnd type="none" w="sm" len="sm"/>
                <a:tailEnd type="none" w="sm" len="sm"/>
              </a:ln>
            </p:spPr>
            <p:txBody>
              <a:bodyPr wrap="none" anchor="ctr"/>
              <a:lstStyle/>
              <a:p>
                <a:endParaRPr lang="nl-NL"/>
              </a:p>
            </p:txBody>
          </p:sp>
        </p:grpSp>
        <p:sp>
          <p:nvSpPr>
            <p:cNvPr id="11292" name="Oval 18"/>
            <p:cNvSpPr>
              <a:spLocks noChangeAspect="1" noChangeArrowheads="1"/>
            </p:cNvSpPr>
            <p:nvPr/>
          </p:nvSpPr>
          <p:spPr bwMode="auto">
            <a:xfrm>
              <a:off x="4874" y="1751"/>
              <a:ext cx="632" cy="344"/>
            </a:xfrm>
            <a:prstGeom prst="ellipse">
              <a:avLst/>
            </a:prstGeom>
            <a:solidFill>
              <a:srgbClr val="05C005"/>
            </a:solidFill>
            <a:ln w="9525">
              <a:noFill/>
              <a:round/>
              <a:headEnd/>
              <a:tailEnd/>
            </a:ln>
          </p:spPr>
          <p:txBody>
            <a:bodyPr wrap="none" anchor="ctr"/>
            <a:lstStyle/>
            <a:p>
              <a:pPr algn="ctr" eaLnBrk="0" hangingPunct="0">
                <a:spcBef>
                  <a:spcPct val="50000"/>
                </a:spcBef>
              </a:pPr>
              <a:endParaRPr lang="en-GB"/>
            </a:p>
          </p:txBody>
        </p:sp>
        <p:grpSp>
          <p:nvGrpSpPr>
            <p:cNvPr id="11293" name="Group 19"/>
            <p:cNvGrpSpPr>
              <a:grpSpLocks noChangeAspect="1"/>
            </p:cNvGrpSpPr>
            <p:nvPr/>
          </p:nvGrpSpPr>
          <p:grpSpPr bwMode="auto">
            <a:xfrm>
              <a:off x="5132" y="1710"/>
              <a:ext cx="133" cy="225"/>
              <a:chOff x="4026" y="2477"/>
              <a:chExt cx="310" cy="523"/>
            </a:xfrm>
          </p:grpSpPr>
          <p:pic>
            <p:nvPicPr>
              <p:cNvPr id="11306" name="Picture 20"/>
              <p:cNvPicPr>
                <a:picLocks noChangeAspect="1" noChangeArrowheads="1"/>
              </p:cNvPicPr>
              <p:nvPr/>
            </p:nvPicPr>
            <p:blipFill>
              <a:blip r:embed="rId4" cstate="print"/>
              <a:srcRect/>
              <a:stretch>
                <a:fillRect/>
              </a:stretch>
            </p:blipFill>
            <p:spPr bwMode="auto">
              <a:xfrm>
                <a:off x="4026" y="2533"/>
                <a:ext cx="310" cy="467"/>
              </a:xfrm>
              <a:prstGeom prst="rect">
                <a:avLst/>
              </a:prstGeom>
              <a:noFill/>
              <a:ln w="9525">
                <a:noFill/>
                <a:miter lim="800000"/>
                <a:headEnd/>
                <a:tailEnd/>
              </a:ln>
            </p:spPr>
          </p:pic>
          <p:sp>
            <p:nvSpPr>
              <p:cNvPr id="11307" name="Oval 21"/>
              <p:cNvSpPr>
                <a:spLocks noChangeAspect="1" noChangeArrowheads="1"/>
              </p:cNvSpPr>
              <p:nvPr/>
            </p:nvSpPr>
            <p:spPr bwMode="auto">
              <a:xfrm>
                <a:off x="4083" y="2477"/>
                <a:ext cx="180" cy="42"/>
              </a:xfrm>
              <a:prstGeom prst="ellipse">
                <a:avLst/>
              </a:prstGeom>
              <a:solidFill>
                <a:srgbClr val="FFFFFF"/>
              </a:solidFill>
              <a:ln w="12700">
                <a:solidFill>
                  <a:srgbClr val="000000"/>
                </a:solidFill>
                <a:round/>
                <a:headEnd/>
                <a:tailEnd/>
              </a:ln>
            </p:spPr>
            <p:txBody>
              <a:bodyPr wrap="none" anchor="ctr"/>
              <a:lstStyle/>
              <a:p>
                <a:pPr algn="ctr" eaLnBrk="0" hangingPunct="0">
                  <a:spcBef>
                    <a:spcPct val="50000"/>
                  </a:spcBef>
                </a:pPr>
                <a:endParaRPr lang="en-GB"/>
              </a:p>
            </p:txBody>
          </p:sp>
          <p:sp>
            <p:nvSpPr>
              <p:cNvPr id="11308" name="Line 22"/>
              <p:cNvSpPr>
                <a:spLocks noChangeAspect="1" noChangeShapeType="1"/>
              </p:cNvSpPr>
              <p:nvPr/>
            </p:nvSpPr>
            <p:spPr bwMode="auto">
              <a:xfrm flipV="1">
                <a:off x="4134" y="2490"/>
                <a:ext cx="32" cy="3"/>
              </a:xfrm>
              <a:prstGeom prst="line">
                <a:avLst/>
              </a:prstGeom>
              <a:noFill/>
              <a:ln w="12700">
                <a:solidFill>
                  <a:srgbClr val="000000"/>
                </a:solidFill>
                <a:round/>
                <a:headEnd type="none" w="sm" len="sm"/>
                <a:tailEnd type="none" w="sm" len="sm"/>
              </a:ln>
            </p:spPr>
            <p:txBody>
              <a:bodyPr wrap="none" anchor="ctr"/>
              <a:lstStyle/>
              <a:p>
                <a:endParaRPr lang="nl-NL"/>
              </a:p>
            </p:txBody>
          </p:sp>
          <p:sp>
            <p:nvSpPr>
              <p:cNvPr id="11309" name="Line 23"/>
              <p:cNvSpPr>
                <a:spLocks noChangeAspect="1" noChangeShapeType="1"/>
              </p:cNvSpPr>
              <p:nvPr/>
            </p:nvSpPr>
            <p:spPr bwMode="auto">
              <a:xfrm>
                <a:off x="4168" y="2490"/>
                <a:ext cx="28" cy="1"/>
              </a:xfrm>
              <a:prstGeom prst="line">
                <a:avLst/>
              </a:prstGeom>
              <a:noFill/>
              <a:ln w="12700">
                <a:solidFill>
                  <a:srgbClr val="000000"/>
                </a:solidFill>
                <a:round/>
                <a:headEnd type="none" w="sm" len="sm"/>
                <a:tailEnd type="none" w="sm" len="sm"/>
              </a:ln>
            </p:spPr>
            <p:txBody>
              <a:bodyPr wrap="none" anchor="ctr"/>
              <a:lstStyle/>
              <a:p>
                <a:endParaRPr lang="nl-NL"/>
              </a:p>
            </p:txBody>
          </p:sp>
        </p:grpSp>
        <p:sp>
          <p:nvSpPr>
            <p:cNvPr id="11294" name="Rectangle 24"/>
            <p:cNvSpPr>
              <a:spLocks noChangeAspect="1" noChangeArrowheads="1"/>
            </p:cNvSpPr>
            <p:nvPr/>
          </p:nvSpPr>
          <p:spPr bwMode="auto">
            <a:xfrm>
              <a:off x="3587" y="1728"/>
              <a:ext cx="1086" cy="138"/>
            </a:xfrm>
            <a:prstGeom prst="rect">
              <a:avLst/>
            </a:prstGeom>
            <a:noFill/>
            <a:ln w="9525">
              <a:noFill/>
              <a:miter lim="800000"/>
              <a:headEnd/>
              <a:tailEnd/>
            </a:ln>
          </p:spPr>
          <p:txBody>
            <a:bodyPr lIns="92075" tIns="46038" rIns="92075" bIns="46038">
              <a:spAutoFit/>
            </a:bodyPr>
            <a:lstStyle/>
            <a:p>
              <a:pPr algn="ctr" eaLnBrk="0" hangingPunct="0"/>
              <a:r>
                <a:rPr lang="en-US" dirty="0" err="1">
                  <a:latin typeface="Helvetica" pitchFamily="34" charset="0"/>
                </a:rPr>
                <a:t>Referentie</a:t>
              </a:r>
              <a:endParaRPr lang="en-US" dirty="0">
                <a:latin typeface="Helvetica" pitchFamily="34" charset="0"/>
              </a:endParaRPr>
            </a:p>
          </p:txBody>
        </p:sp>
        <p:sp>
          <p:nvSpPr>
            <p:cNvPr id="11295" name="Rectangle 25"/>
            <p:cNvSpPr>
              <a:spLocks noChangeAspect="1" noChangeArrowheads="1"/>
            </p:cNvSpPr>
            <p:nvPr/>
          </p:nvSpPr>
          <p:spPr bwMode="auto">
            <a:xfrm>
              <a:off x="4861" y="1392"/>
              <a:ext cx="734" cy="138"/>
            </a:xfrm>
            <a:prstGeom prst="rect">
              <a:avLst/>
            </a:prstGeom>
            <a:noFill/>
            <a:ln w="9525">
              <a:noFill/>
              <a:miter lim="800000"/>
              <a:headEnd/>
              <a:tailEnd/>
            </a:ln>
          </p:spPr>
          <p:txBody>
            <a:bodyPr wrap="none" lIns="92075" tIns="46038" rIns="92075" bIns="46038">
              <a:spAutoFit/>
            </a:bodyPr>
            <a:lstStyle/>
            <a:p>
              <a:pPr algn="ctr" eaLnBrk="0" hangingPunct="0"/>
              <a:r>
                <a:rPr lang="en-US">
                  <a:latin typeface="Helvetica" pitchFamily="34" charset="0"/>
                </a:rPr>
                <a:t>gebruiker</a:t>
              </a:r>
            </a:p>
          </p:txBody>
        </p:sp>
        <p:pic>
          <p:nvPicPr>
            <p:cNvPr id="11296" name="Picture 26"/>
            <p:cNvPicPr>
              <a:picLocks noChangeAspect="1" noChangeArrowheads="1"/>
            </p:cNvPicPr>
            <p:nvPr/>
          </p:nvPicPr>
          <p:blipFill>
            <a:blip r:embed="rId3" cstate="print"/>
            <a:srcRect/>
            <a:stretch>
              <a:fillRect/>
            </a:stretch>
          </p:blipFill>
          <p:spPr bwMode="auto">
            <a:xfrm>
              <a:off x="3600" y="1896"/>
              <a:ext cx="134" cy="201"/>
            </a:xfrm>
            <a:prstGeom prst="rect">
              <a:avLst/>
            </a:prstGeom>
            <a:noFill/>
            <a:ln w="9525">
              <a:noFill/>
              <a:miter lim="800000"/>
              <a:headEnd/>
              <a:tailEnd/>
            </a:ln>
          </p:spPr>
        </p:pic>
        <p:sp>
          <p:nvSpPr>
            <p:cNvPr id="11297" name="Line 27"/>
            <p:cNvSpPr>
              <a:spLocks noChangeShapeType="1"/>
            </p:cNvSpPr>
            <p:nvPr/>
          </p:nvSpPr>
          <p:spPr bwMode="auto">
            <a:xfrm flipV="1">
              <a:off x="3662" y="1584"/>
              <a:ext cx="4" cy="307"/>
            </a:xfrm>
            <a:prstGeom prst="line">
              <a:avLst/>
            </a:prstGeom>
            <a:noFill/>
            <a:ln w="12700">
              <a:solidFill>
                <a:schemeClr val="bg2"/>
              </a:solidFill>
              <a:round/>
              <a:headEnd/>
              <a:tailEnd/>
            </a:ln>
          </p:spPr>
          <p:txBody>
            <a:bodyPr wrap="none" anchor="ctr"/>
            <a:lstStyle/>
            <a:p>
              <a:endParaRPr lang="nl-NL"/>
            </a:p>
          </p:txBody>
        </p:sp>
        <p:grpSp>
          <p:nvGrpSpPr>
            <p:cNvPr id="11298" name="Group 28"/>
            <p:cNvGrpSpPr>
              <a:grpSpLocks noChangeAspect="1"/>
            </p:cNvGrpSpPr>
            <p:nvPr/>
          </p:nvGrpSpPr>
          <p:grpSpPr bwMode="auto">
            <a:xfrm>
              <a:off x="4681" y="1015"/>
              <a:ext cx="215" cy="171"/>
              <a:chOff x="434" y="957"/>
              <a:chExt cx="500" cy="398"/>
            </a:xfrm>
          </p:grpSpPr>
          <p:sp>
            <p:nvSpPr>
              <p:cNvPr id="11299" name="Freeform 29"/>
              <p:cNvSpPr>
                <a:spLocks noChangeAspect="1"/>
              </p:cNvSpPr>
              <p:nvPr/>
            </p:nvSpPr>
            <p:spPr bwMode="auto">
              <a:xfrm>
                <a:off x="608" y="1095"/>
                <a:ext cx="170" cy="208"/>
              </a:xfrm>
              <a:custGeom>
                <a:avLst/>
                <a:gdLst>
                  <a:gd name="T0" fmla="*/ 23 w 170"/>
                  <a:gd name="T1" fmla="*/ 15 h 208"/>
                  <a:gd name="T2" fmla="*/ 19 w 170"/>
                  <a:gd name="T3" fmla="*/ 15 h 208"/>
                  <a:gd name="T4" fmla="*/ 17 w 170"/>
                  <a:gd name="T5" fmla="*/ 19 h 208"/>
                  <a:gd name="T6" fmla="*/ 11 w 170"/>
                  <a:gd name="T7" fmla="*/ 24 h 208"/>
                  <a:gd name="T8" fmla="*/ 8 w 170"/>
                  <a:gd name="T9" fmla="*/ 29 h 208"/>
                  <a:gd name="T10" fmla="*/ 5 w 170"/>
                  <a:gd name="T11" fmla="*/ 32 h 208"/>
                  <a:gd name="T12" fmla="*/ 2 w 170"/>
                  <a:gd name="T13" fmla="*/ 40 h 208"/>
                  <a:gd name="T14" fmla="*/ 0 w 170"/>
                  <a:gd name="T15" fmla="*/ 47 h 208"/>
                  <a:gd name="T16" fmla="*/ 0 w 170"/>
                  <a:gd name="T17" fmla="*/ 51 h 208"/>
                  <a:gd name="T18" fmla="*/ 0 w 170"/>
                  <a:gd name="T19" fmla="*/ 55 h 208"/>
                  <a:gd name="T20" fmla="*/ 20 w 170"/>
                  <a:gd name="T21" fmla="*/ 173 h 208"/>
                  <a:gd name="T22" fmla="*/ 24 w 170"/>
                  <a:gd name="T23" fmla="*/ 172 h 208"/>
                  <a:gd name="T24" fmla="*/ 24 w 170"/>
                  <a:gd name="T25" fmla="*/ 180 h 208"/>
                  <a:gd name="T26" fmla="*/ 28 w 170"/>
                  <a:gd name="T27" fmla="*/ 187 h 208"/>
                  <a:gd name="T28" fmla="*/ 28 w 170"/>
                  <a:gd name="T29" fmla="*/ 194 h 208"/>
                  <a:gd name="T30" fmla="*/ 32 w 170"/>
                  <a:gd name="T31" fmla="*/ 193 h 208"/>
                  <a:gd name="T32" fmla="*/ 36 w 170"/>
                  <a:gd name="T33" fmla="*/ 201 h 208"/>
                  <a:gd name="T34" fmla="*/ 40 w 170"/>
                  <a:gd name="T35" fmla="*/ 203 h 208"/>
                  <a:gd name="T36" fmla="*/ 46 w 170"/>
                  <a:gd name="T37" fmla="*/ 207 h 208"/>
                  <a:gd name="T38" fmla="*/ 53 w 170"/>
                  <a:gd name="T39" fmla="*/ 206 h 208"/>
                  <a:gd name="T40" fmla="*/ 142 w 170"/>
                  <a:gd name="T41" fmla="*/ 191 h 208"/>
                  <a:gd name="T42" fmla="*/ 148 w 170"/>
                  <a:gd name="T43" fmla="*/ 187 h 208"/>
                  <a:gd name="T44" fmla="*/ 154 w 170"/>
                  <a:gd name="T45" fmla="*/ 186 h 208"/>
                  <a:gd name="T46" fmla="*/ 157 w 170"/>
                  <a:gd name="T47" fmla="*/ 181 h 208"/>
                  <a:gd name="T48" fmla="*/ 160 w 170"/>
                  <a:gd name="T49" fmla="*/ 178 h 208"/>
                  <a:gd name="T50" fmla="*/ 164 w 170"/>
                  <a:gd name="T51" fmla="*/ 173 h 208"/>
                  <a:gd name="T52" fmla="*/ 164 w 170"/>
                  <a:gd name="T53" fmla="*/ 173 h 208"/>
                  <a:gd name="T54" fmla="*/ 166 w 170"/>
                  <a:gd name="T55" fmla="*/ 166 h 208"/>
                  <a:gd name="T56" fmla="*/ 165 w 170"/>
                  <a:gd name="T57" fmla="*/ 158 h 208"/>
                  <a:gd name="T58" fmla="*/ 169 w 170"/>
                  <a:gd name="T59" fmla="*/ 155 h 208"/>
                  <a:gd name="T60" fmla="*/ 168 w 170"/>
                  <a:gd name="T61" fmla="*/ 147 h 208"/>
                  <a:gd name="T62" fmla="*/ 148 w 170"/>
                  <a:gd name="T63" fmla="*/ 32 h 208"/>
                  <a:gd name="T64" fmla="*/ 144 w 170"/>
                  <a:gd name="T65" fmla="*/ 29 h 208"/>
                  <a:gd name="T66" fmla="*/ 144 w 170"/>
                  <a:gd name="T67" fmla="*/ 25 h 208"/>
                  <a:gd name="T68" fmla="*/ 143 w 170"/>
                  <a:gd name="T69" fmla="*/ 18 h 208"/>
                  <a:gd name="T70" fmla="*/ 136 w 170"/>
                  <a:gd name="T71" fmla="*/ 12 h 208"/>
                  <a:gd name="T72" fmla="*/ 132 w 170"/>
                  <a:gd name="T73" fmla="*/ 5 h 208"/>
                  <a:gd name="T74" fmla="*/ 125 w 170"/>
                  <a:gd name="T75" fmla="*/ 2 h 208"/>
                  <a:gd name="T76" fmla="*/ 118 w 170"/>
                  <a:gd name="T77" fmla="*/ 0 h 208"/>
                  <a:gd name="T78" fmla="*/ 115 w 170"/>
                  <a:gd name="T79" fmla="*/ 0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0"/>
                  <a:gd name="T121" fmla="*/ 0 h 208"/>
                  <a:gd name="T122" fmla="*/ 170 w 170"/>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0" h="208">
                    <a:moveTo>
                      <a:pt x="111" y="0"/>
                    </a:moveTo>
                    <a:lnTo>
                      <a:pt x="23" y="15"/>
                    </a:lnTo>
                    <a:lnTo>
                      <a:pt x="20" y="19"/>
                    </a:lnTo>
                    <a:lnTo>
                      <a:pt x="19" y="15"/>
                    </a:lnTo>
                    <a:lnTo>
                      <a:pt x="17" y="16"/>
                    </a:lnTo>
                    <a:lnTo>
                      <a:pt x="17" y="19"/>
                    </a:lnTo>
                    <a:lnTo>
                      <a:pt x="14" y="19"/>
                    </a:lnTo>
                    <a:lnTo>
                      <a:pt x="11" y="24"/>
                    </a:lnTo>
                    <a:lnTo>
                      <a:pt x="7" y="25"/>
                    </a:lnTo>
                    <a:lnTo>
                      <a:pt x="8" y="29"/>
                    </a:lnTo>
                    <a:lnTo>
                      <a:pt x="5" y="29"/>
                    </a:lnTo>
                    <a:lnTo>
                      <a:pt x="5" y="32"/>
                    </a:lnTo>
                    <a:lnTo>
                      <a:pt x="6" y="35"/>
                    </a:lnTo>
                    <a:lnTo>
                      <a:pt x="2" y="40"/>
                    </a:lnTo>
                    <a:lnTo>
                      <a:pt x="2" y="43"/>
                    </a:lnTo>
                    <a:lnTo>
                      <a:pt x="0" y="47"/>
                    </a:lnTo>
                    <a:lnTo>
                      <a:pt x="3" y="47"/>
                    </a:lnTo>
                    <a:lnTo>
                      <a:pt x="0" y="51"/>
                    </a:lnTo>
                    <a:lnTo>
                      <a:pt x="3" y="51"/>
                    </a:lnTo>
                    <a:lnTo>
                      <a:pt x="0" y="55"/>
                    </a:lnTo>
                    <a:lnTo>
                      <a:pt x="1" y="62"/>
                    </a:lnTo>
                    <a:lnTo>
                      <a:pt x="20" y="173"/>
                    </a:lnTo>
                    <a:lnTo>
                      <a:pt x="24" y="177"/>
                    </a:lnTo>
                    <a:lnTo>
                      <a:pt x="24" y="172"/>
                    </a:lnTo>
                    <a:lnTo>
                      <a:pt x="24" y="177"/>
                    </a:lnTo>
                    <a:lnTo>
                      <a:pt x="24" y="180"/>
                    </a:lnTo>
                    <a:lnTo>
                      <a:pt x="25" y="183"/>
                    </a:lnTo>
                    <a:lnTo>
                      <a:pt x="28" y="187"/>
                    </a:lnTo>
                    <a:lnTo>
                      <a:pt x="28" y="191"/>
                    </a:lnTo>
                    <a:lnTo>
                      <a:pt x="28" y="194"/>
                    </a:lnTo>
                    <a:lnTo>
                      <a:pt x="32" y="191"/>
                    </a:lnTo>
                    <a:lnTo>
                      <a:pt x="32" y="193"/>
                    </a:lnTo>
                    <a:lnTo>
                      <a:pt x="33" y="197"/>
                    </a:lnTo>
                    <a:lnTo>
                      <a:pt x="36" y="201"/>
                    </a:lnTo>
                    <a:lnTo>
                      <a:pt x="40" y="201"/>
                    </a:lnTo>
                    <a:lnTo>
                      <a:pt x="40" y="203"/>
                    </a:lnTo>
                    <a:lnTo>
                      <a:pt x="43" y="203"/>
                    </a:lnTo>
                    <a:lnTo>
                      <a:pt x="46" y="207"/>
                    </a:lnTo>
                    <a:lnTo>
                      <a:pt x="51" y="206"/>
                    </a:lnTo>
                    <a:lnTo>
                      <a:pt x="53" y="206"/>
                    </a:lnTo>
                    <a:lnTo>
                      <a:pt x="57" y="205"/>
                    </a:lnTo>
                    <a:lnTo>
                      <a:pt x="142" y="191"/>
                    </a:lnTo>
                    <a:lnTo>
                      <a:pt x="145" y="191"/>
                    </a:lnTo>
                    <a:lnTo>
                      <a:pt x="148" y="187"/>
                    </a:lnTo>
                    <a:lnTo>
                      <a:pt x="151" y="186"/>
                    </a:lnTo>
                    <a:lnTo>
                      <a:pt x="154" y="186"/>
                    </a:lnTo>
                    <a:lnTo>
                      <a:pt x="154" y="181"/>
                    </a:lnTo>
                    <a:lnTo>
                      <a:pt x="157" y="181"/>
                    </a:lnTo>
                    <a:lnTo>
                      <a:pt x="161" y="181"/>
                    </a:lnTo>
                    <a:lnTo>
                      <a:pt x="160" y="178"/>
                    </a:lnTo>
                    <a:lnTo>
                      <a:pt x="164" y="177"/>
                    </a:lnTo>
                    <a:lnTo>
                      <a:pt x="164" y="173"/>
                    </a:lnTo>
                    <a:lnTo>
                      <a:pt x="164" y="177"/>
                    </a:lnTo>
                    <a:lnTo>
                      <a:pt x="164" y="173"/>
                    </a:lnTo>
                    <a:lnTo>
                      <a:pt x="164" y="170"/>
                    </a:lnTo>
                    <a:lnTo>
                      <a:pt x="166" y="166"/>
                    </a:lnTo>
                    <a:lnTo>
                      <a:pt x="166" y="162"/>
                    </a:lnTo>
                    <a:lnTo>
                      <a:pt x="165" y="158"/>
                    </a:lnTo>
                    <a:lnTo>
                      <a:pt x="169" y="158"/>
                    </a:lnTo>
                    <a:lnTo>
                      <a:pt x="169" y="155"/>
                    </a:lnTo>
                    <a:lnTo>
                      <a:pt x="168" y="151"/>
                    </a:lnTo>
                    <a:lnTo>
                      <a:pt x="168" y="147"/>
                    </a:lnTo>
                    <a:lnTo>
                      <a:pt x="144" y="36"/>
                    </a:lnTo>
                    <a:lnTo>
                      <a:pt x="148" y="32"/>
                    </a:lnTo>
                    <a:lnTo>
                      <a:pt x="144" y="33"/>
                    </a:lnTo>
                    <a:lnTo>
                      <a:pt x="144" y="29"/>
                    </a:lnTo>
                    <a:lnTo>
                      <a:pt x="147" y="25"/>
                    </a:lnTo>
                    <a:lnTo>
                      <a:pt x="144" y="25"/>
                    </a:lnTo>
                    <a:lnTo>
                      <a:pt x="143" y="22"/>
                    </a:lnTo>
                    <a:lnTo>
                      <a:pt x="143" y="18"/>
                    </a:lnTo>
                    <a:lnTo>
                      <a:pt x="140" y="15"/>
                    </a:lnTo>
                    <a:lnTo>
                      <a:pt x="136" y="12"/>
                    </a:lnTo>
                    <a:lnTo>
                      <a:pt x="132" y="9"/>
                    </a:lnTo>
                    <a:lnTo>
                      <a:pt x="132" y="5"/>
                    </a:lnTo>
                    <a:lnTo>
                      <a:pt x="129" y="6"/>
                    </a:lnTo>
                    <a:lnTo>
                      <a:pt x="125" y="2"/>
                    </a:lnTo>
                    <a:lnTo>
                      <a:pt x="122" y="3"/>
                    </a:lnTo>
                    <a:lnTo>
                      <a:pt x="118" y="0"/>
                    </a:lnTo>
                    <a:lnTo>
                      <a:pt x="115" y="4"/>
                    </a:lnTo>
                    <a:lnTo>
                      <a:pt x="115" y="0"/>
                    </a:lnTo>
                    <a:lnTo>
                      <a:pt x="111" y="0"/>
                    </a:lnTo>
                  </a:path>
                </a:pathLst>
              </a:custGeom>
              <a:solidFill>
                <a:srgbClr val="FFFFFF"/>
              </a:solidFill>
              <a:ln w="12700" cap="rnd" cmpd="sng">
                <a:solidFill>
                  <a:schemeClr val="accent2"/>
                </a:solidFill>
                <a:prstDash val="solid"/>
                <a:round/>
                <a:headEnd type="none" w="sm" len="sm"/>
                <a:tailEnd type="none" w="sm" len="sm"/>
              </a:ln>
            </p:spPr>
            <p:txBody>
              <a:bodyPr/>
              <a:lstStyle/>
              <a:p>
                <a:endParaRPr lang="nl-NL"/>
              </a:p>
            </p:txBody>
          </p:sp>
          <p:sp>
            <p:nvSpPr>
              <p:cNvPr id="11300" name="Freeform 30"/>
              <p:cNvSpPr>
                <a:spLocks noChangeAspect="1"/>
              </p:cNvSpPr>
              <p:nvPr/>
            </p:nvSpPr>
            <p:spPr bwMode="auto">
              <a:xfrm>
                <a:off x="751" y="957"/>
                <a:ext cx="183" cy="343"/>
              </a:xfrm>
              <a:custGeom>
                <a:avLst/>
                <a:gdLst>
                  <a:gd name="T0" fmla="*/ 128 w 183"/>
                  <a:gd name="T1" fmla="*/ 0 h 343"/>
                  <a:gd name="T2" fmla="*/ 0 w 183"/>
                  <a:gd name="T3" fmla="*/ 19 h 343"/>
                  <a:gd name="T4" fmla="*/ 54 w 183"/>
                  <a:gd name="T5" fmla="*/ 342 h 343"/>
                  <a:gd name="T6" fmla="*/ 182 w 183"/>
                  <a:gd name="T7" fmla="*/ 318 h 343"/>
                  <a:gd name="T8" fmla="*/ 128 w 183"/>
                  <a:gd name="T9" fmla="*/ 0 h 343"/>
                  <a:gd name="T10" fmla="*/ 0 60000 65536"/>
                  <a:gd name="T11" fmla="*/ 0 60000 65536"/>
                  <a:gd name="T12" fmla="*/ 0 60000 65536"/>
                  <a:gd name="T13" fmla="*/ 0 60000 65536"/>
                  <a:gd name="T14" fmla="*/ 0 60000 65536"/>
                  <a:gd name="T15" fmla="*/ 0 w 183"/>
                  <a:gd name="T16" fmla="*/ 0 h 343"/>
                  <a:gd name="T17" fmla="*/ 183 w 183"/>
                  <a:gd name="T18" fmla="*/ 343 h 343"/>
                </a:gdLst>
                <a:ahLst/>
                <a:cxnLst>
                  <a:cxn ang="T10">
                    <a:pos x="T0" y="T1"/>
                  </a:cxn>
                  <a:cxn ang="T11">
                    <a:pos x="T2" y="T3"/>
                  </a:cxn>
                  <a:cxn ang="T12">
                    <a:pos x="T4" y="T5"/>
                  </a:cxn>
                  <a:cxn ang="T13">
                    <a:pos x="T6" y="T7"/>
                  </a:cxn>
                  <a:cxn ang="T14">
                    <a:pos x="T8" y="T9"/>
                  </a:cxn>
                </a:cxnLst>
                <a:rect l="T15" t="T16" r="T17" b="T18"/>
                <a:pathLst>
                  <a:path w="183" h="343">
                    <a:moveTo>
                      <a:pt x="128" y="0"/>
                    </a:moveTo>
                    <a:lnTo>
                      <a:pt x="0" y="19"/>
                    </a:lnTo>
                    <a:lnTo>
                      <a:pt x="54" y="342"/>
                    </a:lnTo>
                    <a:lnTo>
                      <a:pt x="182" y="318"/>
                    </a:lnTo>
                    <a:lnTo>
                      <a:pt x="128" y="0"/>
                    </a:lnTo>
                  </a:path>
                </a:pathLst>
              </a:custGeom>
              <a:solidFill>
                <a:srgbClr val="000000"/>
              </a:solidFill>
              <a:ln w="12700" cap="rnd" cmpd="sng">
                <a:solidFill>
                  <a:schemeClr val="hlink"/>
                </a:solidFill>
                <a:prstDash val="solid"/>
                <a:round/>
                <a:headEnd type="none" w="sm" len="sm"/>
                <a:tailEnd type="none" w="sm" len="sm"/>
              </a:ln>
            </p:spPr>
            <p:txBody>
              <a:bodyPr/>
              <a:lstStyle/>
              <a:p>
                <a:endParaRPr lang="nl-NL"/>
              </a:p>
            </p:txBody>
          </p:sp>
          <p:sp>
            <p:nvSpPr>
              <p:cNvPr id="11301" name="Freeform 31"/>
              <p:cNvSpPr>
                <a:spLocks noChangeAspect="1"/>
              </p:cNvSpPr>
              <p:nvPr/>
            </p:nvSpPr>
            <p:spPr bwMode="auto">
              <a:xfrm>
                <a:off x="434" y="1012"/>
                <a:ext cx="183" cy="343"/>
              </a:xfrm>
              <a:custGeom>
                <a:avLst/>
                <a:gdLst>
                  <a:gd name="T0" fmla="*/ 131 w 183"/>
                  <a:gd name="T1" fmla="*/ 0 h 343"/>
                  <a:gd name="T2" fmla="*/ 0 w 183"/>
                  <a:gd name="T3" fmla="*/ 19 h 343"/>
                  <a:gd name="T4" fmla="*/ 57 w 183"/>
                  <a:gd name="T5" fmla="*/ 342 h 343"/>
                  <a:gd name="T6" fmla="*/ 182 w 183"/>
                  <a:gd name="T7" fmla="*/ 318 h 343"/>
                  <a:gd name="T8" fmla="*/ 131 w 183"/>
                  <a:gd name="T9" fmla="*/ 0 h 343"/>
                  <a:gd name="T10" fmla="*/ 0 60000 65536"/>
                  <a:gd name="T11" fmla="*/ 0 60000 65536"/>
                  <a:gd name="T12" fmla="*/ 0 60000 65536"/>
                  <a:gd name="T13" fmla="*/ 0 60000 65536"/>
                  <a:gd name="T14" fmla="*/ 0 60000 65536"/>
                  <a:gd name="T15" fmla="*/ 0 w 183"/>
                  <a:gd name="T16" fmla="*/ 0 h 343"/>
                  <a:gd name="T17" fmla="*/ 183 w 183"/>
                  <a:gd name="T18" fmla="*/ 343 h 343"/>
                </a:gdLst>
                <a:ahLst/>
                <a:cxnLst>
                  <a:cxn ang="T10">
                    <a:pos x="T0" y="T1"/>
                  </a:cxn>
                  <a:cxn ang="T11">
                    <a:pos x="T2" y="T3"/>
                  </a:cxn>
                  <a:cxn ang="T12">
                    <a:pos x="T4" y="T5"/>
                  </a:cxn>
                  <a:cxn ang="T13">
                    <a:pos x="T6" y="T7"/>
                  </a:cxn>
                  <a:cxn ang="T14">
                    <a:pos x="T8" y="T9"/>
                  </a:cxn>
                </a:cxnLst>
                <a:rect l="T15" t="T16" r="T17" b="T18"/>
                <a:pathLst>
                  <a:path w="183" h="343">
                    <a:moveTo>
                      <a:pt x="131" y="0"/>
                    </a:moveTo>
                    <a:lnTo>
                      <a:pt x="0" y="19"/>
                    </a:lnTo>
                    <a:lnTo>
                      <a:pt x="57" y="342"/>
                    </a:lnTo>
                    <a:lnTo>
                      <a:pt x="182" y="318"/>
                    </a:lnTo>
                    <a:lnTo>
                      <a:pt x="131" y="0"/>
                    </a:lnTo>
                  </a:path>
                </a:pathLst>
              </a:custGeom>
              <a:solidFill>
                <a:srgbClr val="000000"/>
              </a:solidFill>
              <a:ln w="12700" cap="rnd" cmpd="sng">
                <a:solidFill>
                  <a:schemeClr val="hlink"/>
                </a:solidFill>
                <a:prstDash val="solid"/>
                <a:round/>
                <a:headEnd type="none" w="sm" len="sm"/>
                <a:tailEnd type="none" w="sm" len="sm"/>
              </a:ln>
            </p:spPr>
            <p:txBody>
              <a:bodyPr/>
              <a:lstStyle/>
              <a:p>
                <a:endParaRPr lang="nl-NL"/>
              </a:p>
            </p:txBody>
          </p:sp>
          <p:sp>
            <p:nvSpPr>
              <p:cNvPr id="11302" name="Freeform 32"/>
              <p:cNvSpPr>
                <a:spLocks noChangeAspect="1"/>
              </p:cNvSpPr>
              <p:nvPr/>
            </p:nvSpPr>
            <p:spPr bwMode="auto">
              <a:xfrm>
                <a:off x="592" y="1064"/>
                <a:ext cx="92" cy="72"/>
              </a:xfrm>
              <a:custGeom>
                <a:avLst/>
                <a:gdLst>
                  <a:gd name="T0" fmla="*/ 91 w 92"/>
                  <a:gd name="T1" fmla="*/ 0 h 72"/>
                  <a:gd name="T2" fmla="*/ 11 w 92"/>
                  <a:gd name="T3" fmla="*/ 17 h 72"/>
                  <a:gd name="T4" fmla="*/ 12 w 92"/>
                  <a:gd name="T5" fmla="*/ 24 h 72"/>
                  <a:gd name="T6" fmla="*/ 9 w 92"/>
                  <a:gd name="T7" fmla="*/ 32 h 72"/>
                  <a:gd name="T8" fmla="*/ 10 w 92"/>
                  <a:gd name="T9" fmla="*/ 36 h 72"/>
                  <a:gd name="T10" fmla="*/ 10 w 92"/>
                  <a:gd name="T11" fmla="*/ 39 h 72"/>
                  <a:gd name="T12" fmla="*/ 6 w 92"/>
                  <a:gd name="T13" fmla="*/ 25 h 72"/>
                  <a:gd name="T14" fmla="*/ 6 w 92"/>
                  <a:gd name="T15" fmla="*/ 36 h 72"/>
                  <a:gd name="T16" fmla="*/ 6 w 92"/>
                  <a:gd name="T17" fmla="*/ 40 h 72"/>
                  <a:gd name="T18" fmla="*/ 6 w 92"/>
                  <a:gd name="T19" fmla="*/ 43 h 72"/>
                  <a:gd name="T20" fmla="*/ 4 w 92"/>
                  <a:gd name="T21" fmla="*/ 43 h 72"/>
                  <a:gd name="T22" fmla="*/ 4 w 92"/>
                  <a:gd name="T23" fmla="*/ 48 h 72"/>
                  <a:gd name="T24" fmla="*/ 5 w 92"/>
                  <a:gd name="T25" fmla="*/ 54 h 72"/>
                  <a:gd name="T26" fmla="*/ 2 w 92"/>
                  <a:gd name="T27" fmla="*/ 55 h 72"/>
                  <a:gd name="T28" fmla="*/ 2 w 92"/>
                  <a:gd name="T29" fmla="*/ 59 h 72"/>
                  <a:gd name="T30" fmla="*/ 2 w 92"/>
                  <a:gd name="T31" fmla="*/ 66 h 72"/>
                  <a:gd name="T32" fmla="*/ 2 w 92"/>
                  <a:gd name="T33" fmla="*/ 59 h 72"/>
                  <a:gd name="T34" fmla="*/ 3 w 92"/>
                  <a:gd name="T35" fmla="*/ 70 h 72"/>
                  <a:gd name="T36" fmla="*/ 0 w 92"/>
                  <a:gd name="T37" fmla="*/ 71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72"/>
                  <a:gd name="T59" fmla="*/ 92 w 9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72">
                    <a:moveTo>
                      <a:pt x="91" y="0"/>
                    </a:moveTo>
                    <a:lnTo>
                      <a:pt x="11" y="17"/>
                    </a:lnTo>
                    <a:lnTo>
                      <a:pt x="12" y="24"/>
                    </a:lnTo>
                    <a:lnTo>
                      <a:pt x="9" y="32"/>
                    </a:lnTo>
                    <a:lnTo>
                      <a:pt x="10" y="36"/>
                    </a:lnTo>
                    <a:lnTo>
                      <a:pt x="10" y="39"/>
                    </a:lnTo>
                    <a:lnTo>
                      <a:pt x="6" y="25"/>
                    </a:lnTo>
                    <a:lnTo>
                      <a:pt x="6" y="36"/>
                    </a:lnTo>
                    <a:lnTo>
                      <a:pt x="6" y="40"/>
                    </a:lnTo>
                    <a:lnTo>
                      <a:pt x="6" y="43"/>
                    </a:lnTo>
                    <a:lnTo>
                      <a:pt x="4" y="43"/>
                    </a:lnTo>
                    <a:lnTo>
                      <a:pt x="4" y="48"/>
                    </a:lnTo>
                    <a:lnTo>
                      <a:pt x="5" y="54"/>
                    </a:lnTo>
                    <a:lnTo>
                      <a:pt x="2" y="55"/>
                    </a:lnTo>
                    <a:lnTo>
                      <a:pt x="2" y="59"/>
                    </a:lnTo>
                    <a:lnTo>
                      <a:pt x="2" y="66"/>
                    </a:lnTo>
                    <a:lnTo>
                      <a:pt x="2" y="59"/>
                    </a:lnTo>
                    <a:lnTo>
                      <a:pt x="3" y="70"/>
                    </a:lnTo>
                    <a:lnTo>
                      <a:pt x="0" y="71"/>
                    </a:lnTo>
                  </a:path>
                </a:pathLst>
              </a:custGeom>
              <a:noFill/>
              <a:ln w="12700" cap="rnd" cmpd="sng">
                <a:solidFill>
                  <a:srgbClr val="FFFFFF"/>
                </a:solidFill>
                <a:prstDash val="solid"/>
                <a:round/>
                <a:headEnd type="none" w="sm" len="sm"/>
                <a:tailEnd type="none" w="sm" len="sm"/>
              </a:ln>
            </p:spPr>
            <p:txBody>
              <a:bodyPr/>
              <a:lstStyle/>
              <a:p>
                <a:endParaRPr lang="nl-NL"/>
              </a:p>
            </p:txBody>
          </p:sp>
          <p:sp>
            <p:nvSpPr>
              <p:cNvPr id="11303" name="Freeform 33"/>
              <p:cNvSpPr>
                <a:spLocks noChangeAspect="1"/>
              </p:cNvSpPr>
              <p:nvPr/>
            </p:nvSpPr>
            <p:spPr bwMode="auto">
              <a:xfrm>
                <a:off x="652" y="1171"/>
                <a:ext cx="61" cy="89"/>
              </a:xfrm>
              <a:custGeom>
                <a:avLst/>
                <a:gdLst>
                  <a:gd name="T0" fmla="*/ 60 w 61"/>
                  <a:gd name="T1" fmla="*/ 5 h 89"/>
                  <a:gd name="T2" fmla="*/ 60 w 61"/>
                  <a:gd name="T3" fmla="*/ 5 h 89"/>
                  <a:gd name="T4" fmla="*/ 56 w 61"/>
                  <a:gd name="T5" fmla="*/ 2 h 89"/>
                  <a:gd name="T6" fmla="*/ 56 w 61"/>
                  <a:gd name="T7" fmla="*/ 6 h 89"/>
                  <a:gd name="T8" fmla="*/ 56 w 61"/>
                  <a:gd name="T9" fmla="*/ 2 h 89"/>
                  <a:gd name="T10" fmla="*/ 53 w 61"/>
                  <a:gd name="T11" fmla="*/ 3 h 89"/>
                  <a:gd name="T12" fmla="*/ 50 w 61"/>
                  <a:gd name="T13" fmla="*/ 3 h 89"/>
                  <a:gd name="T14" fmla="*/ 49 w 61"/>
                  <a:gd name="T15" fmla="*/ 0 h 89"/>
                  <a:gd name="T16" fmla="*/ 46 w 61"/>
                  <a:gd name="T17" fmla="*/ 0 h 89"/>
                  <a:gd name="T18" fmla="*/ 43 w 61"/>
                  <a:gd name="T19" fmla="*/ 0 h 89"/>
                  <a:gd name="T20" fmla="*/ 46 w 61"/>
                  <a:gd name="T21" fmla="*/ 0 h 89"/>
                  <a:gd name="T22" fmla="*/ 43 w 61"/>
                  <a:gd name="T23" fmla="*/ 0 h 89"/>
                  <a:gd name="T24" fmla="*/ 40 w 61"/>
                  <a:gd name="T25" fmla="*/ 0 h 89"/>
                  <a:gd name="T26" fmla="*/ 36 w 61"/>
                  <a:gd name="T27" fmla="*/ 1 h 89"/>
                  <a:gd name="T28" fmla="*/ 33 w 61"/>
                  <a:gd name="T29" fmla="*/ 1 h 89"/>
                  <a:gd name="T30" fmla="*/ 30 w 61"/>
                  <a:gd name="T31" fmla="*/ 2 h 89"/>
                  <a:gd name="T32" fmla="*/ 26 w 61"/>
                  <a:gd name="T33" fmla="*/ 3 h 89"/>
                  <a:gd name="T34" fmla="*/ 22 w 61"/>
                  <a:gd name="T35" fmla="*/ 3 h 89"/>
                  <a:gd name="T36" fmla="*/ 19 w 61"/>
                  <a:gd name="T37" fmla="*/ 6 h 89"/>
                  <a:gd name="T38" fmla="*/ 19 w 61"/>
                  <a:gd name="T39" fmla="*/ 10 h 89"/>
                  <a:gd name="T40" fmla="*/ 19 w 61"/>
                  <a:gd name="T41" fmla="*/ 6 h 89"/>
                  <a:gd name="T42" fmla="*/ 17 w 61"/>
                  <a:gd name="T43" fmla="*/ 10 h 89"/>
                  <a:gd name="T44" fmla="*/ 17 w 61"/>
                  <a:gd name="T45" fmla="*/ 7 h 89"/>
                  <a:gd name="T46" fmla="*/ 13 w 61"/>
                  <a:gd name="T47" fmla="*/ 11 h 89"/>
                  <a:gd name="T48" fmla="*/ 14 w 61"/>
                  <a:gd name="T49" fmla="*/ 15 h 89"/>
                  <a:gd name="T50" fmla="*/ 14 w 61"/>
                  <a:gd name="T51" fmla="*/ 18 h 89"/>
                  <a:gd name="T52" fmla="*/ 11 w 61"/>
                  <a:gd name="T53" fmla="*/ 19 h 89"/>
                  <a:gd name="T54" fmla="*/ 8 w 61"/>
                  <a:gd name="T55" fmla="*/ 23 h 89"/>
                  <a:gd name="T56" fmla="*/ 8 w 61"/>
                  <a:gd name="T57" fmla="*/ 26 h 89"/>
                  <a:gd name="T58" fmla="*/ 5 w 61"/>
                  <a:gd name="T59" fmla="*/ 30 h 89"/>
                  <a:gd name="T60" fmla="*/ 6 w 61"/>
                  <a:gd name="T61" fmla="*/ 34 h 89"/>
                  <a:gd name="T62" fmla="*/ 6 w 61"/>
                  <a:gd name="T63" fmla="*/ 38 h 89"/>
                  <a:gd name="T64" fmla="*/ 2 w 61"/>
                  <a:gd name="T65" fmla="*/ 38 h 89"/>
                  <a:gd name="T66" fmla="*/ 3 w 61"/>
                  <a:gd name="T67" fmla="*/ 41 h 89"/>
                  <a:gd name="T68" fmla="*/ 0 w 61"/>
                  <a:gd name="T69" fmla="*/ 46 h 89"/>
                  <a:gd name="T70" fmla="*/ 4 w 61"/>
                  <a:gd name="T71" fmla="*/ 49 h 89"/>
                  <a:gd name="T72" fmla="*/ 4 w 61"/>
                  <a:gd name="T73" fmla="*/ 52 h 89"/>
                  <a:gd name="T74" fmla="*/ 4 w 61"/>
                  <a:gd name="T75" fmla="*/ 57 h 89"/>
                  <a:gd name="T76" fmla="*/ 4 w 61"/>
                  <a:gd name="T77" fmla="*/ 60 h 89"/>
                  <a:gd name="T78" fmla="*/ 5 w 61"/>
                  <a:gd name="T79" fmla="*/ 63 h 89"/>
                  <a:gd name="T80" fmla="*/ 5 w 61"/>
                  <a:gd name="T81" fmla="*/ 67 h 89"/>
                  <a:gd name="T82" fmla="*/ 8 w 61"/>
                  <a:gd name="T83" fmla="*/ 67 h 89"/>
                  <a:gd name="T84" fmla="*/ 6 w 61"/>
                  <a:gd name="T85" fmla="*/ 71 h 89"/>
                  <a:gd name="T86" fmla="*/ 8 w 61"/>
                  <a:gd name="T87" fmla="*/ 71 h 89"/>
                  <a:gd name="T88" fmla="*/ 8 w 61"/>
                  <a:gd name="T89" fmla="*/ 73 h 89"/>
                  <a:gd name="T90" fmla="*/ 13 w 61"/>
                  <a:gd name="T91" fmla="*/ 77 h 89"/>
                  <a:gd name="T92" fmla="*/ 13 w 61"/>
                  <a:gd name="T93" fmla="*/ 81 h 89"/>
                  <a:gd name="T94" fmla="*/ 13 w 61"/>
                  <a:gd name="T95" fmla="*/ 84 h 89"/>
                  <a:gd name="T96" fmla="*/ 17 w 61"/>
                  <a:gd name="T97" fmla="*/ 83 h 89"/>
                  <a:gd name="T98" fmla="*/ 17 w 61"/>
                  <a:gd name="T99" fmla="*/ 88 h 89"/>
                  <a:gd name="T100" fmla="*/ 17 w 61"/>
                  <a:gd name="T101" fmla="*/ 83 h 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89"/>
                  <a:gd name="T155" fmla="*/ 61 w 61"/>
                  <a:gd name="T156" fmla="*/ 89 h 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89">
                    <a:moveTo>
                      <a:pt x="60" y="5"/>
                    </a:moveTo>
                    <a:lnTo>
                      <a:pt x="60" y="5"/>
                    </a:lnTo>
                    <a:lnTo>
                      <a:pt x="56" y="2"/>
                    </a:lnTo>
                    <a:lnTo>
                      <a:pt x="56" y="6"/>
                    </a:lnTo>
                    <a:lnTo>
                      <a:pt x="56" y="2"/>
                    </a:lnTo>
                    <a:lnTo>
                      <a:pt x="53" y="3"/>
                    </a:lnTo>
                    <a:lnTo>
                      <a:pt x="50" y="3"/>
                    </a:lnTo>
                    <a:lnTo>
                      <a:pt x="49" y="0"/>
                    </a:lnTo>
                    <a:lnTo>
                      <a:pt x="46" y="0"/>
                    </a:lnTo>
                    <a:lnTo>
                      <a:pt x="43" y="0"/>
                    </a:lnTo>
                    <a:lnTo>
                      <a:pt x="46" y="0"/>
                    </a:lnTo>
                    <a:lnTo>
                      <a:pt x="43" y="0"/>
                    </a:lnTo>
                    <a:lnTo>
                      <a:pt x="40" y="0"/>
                    </a:lnTo>
                    <a:lnTo>
                      <a:pt x="36" y="1"/>
                    </a:lnTo>
                    <a:lnTo>
                      <a:pt x="33" y="1"/>
                    </a:lnTo>
                    <a:lnTo>
                      <a:pt x="30" y="2"/>
                    </a:lnTo>
                    <a:lnTo>
                      <a:pt x="26" y="3"/>
                    </a:lnTo>
                    <a:lnTo>
                      <a:pt x="22" y="3"/>
                    </a:lnTo>
                    <a:lnTo>
                      <a:pt x="19" y="6"/>
                    </a:lnTo>
                    <a:lnTo>
                      <a:pt x="19" y="10"/>
                    </a:lnTo>
                    <a:lnTo>
                      <a:pt x="19" y="6"/>
                    </a:lnTo>
                    <a:lnTo>
                      <a:pt x="17" y="10"/>
                    </a:lnTo>
                    <a:lnTo>
                      <a:pt x="17" y="7"/>
                    </a:lnTo>
                    <a:lnTo>
                      <a:pt x="13" y="11"/>
                    </a:lnTo>
                    <a:lnTo>
                      <a:pt x="14" y="15"/>
                    </a:lnTo>
                    <a:lnTo>
                      <a:pt x="14" y="18"/>
                    </a:lnTo>
                    <a:lnTo>
                      <a:pt x="11" y="19"/>
                    </a:lnTo>
                    <a:lnTo>
                      <a:pt x="8" y="23"/>
                    </a:lnTo>
                    <a:lnTo>
                      <a:pt x="8" y="26"/>
                    </a:lnTo>
                    <a:lnTo>
                      <a:pt x="5" y="30"/>
                    </a:lnTo>
                    <a:lnTo>
                      <a:pt x="6" y="34"/>
                    </a:lnTo>
                    <a:lnTo>
                      <a:pt x="6" y="38"/>
                    </a:lnTo>
                    <a:lnTo>
                      <a:pt x="2" y="38"/>
                    </a:lnTo>
                    <a:lnTo>
                      <a:pt x="3" y="41"/>
                    </a:lnTo>
                    <a:lnTo>
                      <a:pt x="0" y="46"/>
                    </a:lnTo>
                    <a:lnTo>
                      <a:pt x="4" y="49"/>
                    </a:lnTo>
                    <a:lnTo>
                      <a:pt x="4" y="52"/>
                    </a:lnTo>
                    <a:lnTo>
                      <a:pt x="4" y="57"/>
                    </a:lnTo>
                    <a:lnTo>
                      <a:pt x="4" y="60"/>
                    </a:lnTo>
                    <a:lnTo>
                      <a:pt x="5" y="63"/>
                    </a:lnTo>
                    <a:lnTo>
                      <a:pt x="5" y="67"/>
                    </a:lnTo>
                    <a:lnTo>
                      <a:pt x="8" y="67"/>
                    </a:lnTo>
                    <a:lnTo>
                      <a:pt x="6" y="71"/>
                    </a:lnTo>
                    <a:lnTo>
                      <a:pt x="8" y="71"/>
                    </a:lnTo>
                    <a:lnTo>
                      <a:pt x="8" y="73"/>
                    </a:lnTo>
                    <a:lnTo>
                      <a:pt x="13" y="77"/>
                    </a:lnTo>
                    <a:lnTo>
                      <a:pt x="13" y="81"/>
                    </a:lnTo>
                    <a:lnTo>
                      <a:pt x="13" y="84"/>
                    </a:lnTo>
                    <a:lnTo>
                      <a:pt x="17" y="83"/>
                    </a:lnTo>
                    <a:lnTo>
                      <a:pt x="17" y="88"/>
                    </a:lnTo>
                    <a:lnTo>
                      <a:pt x="17" y="83"/>
                    </a:lnTo>
                  </a:path>
                </a:pathLst>
              </a:custGeom>
              <a:noFill/>
              <a:ln w="12700" cap="rnd" cmpd="sng">
                <a:solidFill>
                  <a:schemeClr val="accent1"/>
                </a:solidFill>
                <a:prstDash val="solid"/>
                <a:round/>
                <a:headEnd type="none" w="sm" len="sm"/>
                <a:tailEnd type="none" w="sm" len="sm"/>
              </a:ln>
            </p:spPr>
            <p:txBody>
              <a:bodyPr/>
              <a:lstStyle/>
              <a:p>
                <a:endParaRPr lang="nl-NL"/>
              </a:p>
            </p:txBody>
          </p:sp>
          <p:sp>
            <p:nvSpPr>
              <p:cNvPr id="11304" name="Line 34"/>
              <p:cNvSpPr>
                <a:spLocks noChangeAspect="1" noChangeShapeType="1"/>
              </p:cNvSpPr>
              <p:nvPr/>
            </p:nvSpPr>
            <p:spPr bwMode="auto">
              <a:xfrm flipH="1">
                <a:off x="668" y="1147"/>
                <a:ext cx="3" cy="44"/>
              </a:xfrm>
              <a:prstGeom prst="line">
                <a:avLst/>
              </a:prstGeom>
              <a:noFill/>
              <a:ln w="12700">
                <a:solidFill>
                  <a:srgbClr val="FFFFFF"/>
                </a:solidFill>
                <a:round/>
                <a:headEnd type="none" w="sm" len="sm"/>
                <a:tailEnd type="none" w="sm" len="sm"/>
              </a:ln>
            </p:spPr>
            <p:txBody>
              <a:bodyPr wrap="none" anchor="ctr"/>
              <a:lstStyle/>
              <a:p>
                <a:endParaRPr lang="nl-NL"/>
              </a:p>
            </p:txBody>
          </p:sp>
          <p:sp>
            <p:nvSpPr>
              <p:cNvPr id="11305" name="Line 35"/>
              <p:cNvSpPr>
                <a:spLocks noChangeAspect="1" noChangeShapeType="1"/>
              </p:cNvSpPr>
              <p:nvPr/>
            </p:nvSpPr>
            <p:spPr bwMode="auto">
              <a:xfrm flipV="1">
                <a:off x="699" y="1213"/>
                <a:ext cx="0" cy="8"/>
              </a:xfrm>
              <a:prstGeom prst="line">
                <a:avLst/>
              </a:prstGeom>
              <a:noFill/>
              <a:ln w="12700">
                <a:solidFill>
                  <a:srgbClr val="FFFFFF"/>
                </a:solidFill>
                <a:round/>
                <a:headEnd type="none" w="sm" len="sm"/>
                <a:tailEnd type="none" w="sm" len="sm"/>
              </a:ln>
            </p:spPr>
            <p:txBody>
              <a:bodyPr wrap="none" anchor="ctr"/>
              <a:lstStyle/>
              <a:p>
                <a:endParaRPr lang="nl-NL"/>
              </a:p>
            </p:txBody>
          </p:sp>
        </p:grpSp>
      </p:grpSp>
      <p:grpSp>
        <p:nvGrpSpPr>
          <p:cNvPr id="7" name="Group 36"/>
          <p:cNvGrpSpPr>
            <a:grpSpLocks/>
          </p:cNvGrpSpPr>
          <p:nvPr/>
        </p:nvGrpSpPr>
        <p:grpSpPr bwMode="auto">
          <a:xfrm>
            <a:off x="4291013" y="2514600"/>
            <a:ext cx="2179637" cy="265113"/>
            <a:chOff x="2928" y="1584"/>
            <a:chExt cx="1488" cy="167"/>
          </a:xfrm>
        </p:grpSpPr>
        <p:grpSp>
          <p:nvGrpSpPr>
            <p:cNvPr id="11281" name="Group 37"/>
            <p:cNvGrpSpPr>
              <a:grpSpLocks/>
            </p:cNvGrpSpPr>
            <p:nvPr/>
          </p:nvGrpSpPr>
          <p:grpSpPr bwMode="auto">
            <a:xfrm>
              <a:off x="3689" y="1584"/>
              <a:ext cx="727" cy="150"/>
              <a:chOff x="3873" y="1440"/>
              <a:chExt cx="1001" cy="277"/>
            </a:xfrm>
          </p:grpSpPr>
          <p:sp>
            <p:nvSpPr>
              <p:cNvPr id="11286" name="Line 38"/>
              <p:cNvSpPr>
                <a:spLocks noChangeShapeType="1"/>
              </p:cNvSpPr>
              <p:nvPr/>
            </p:nvSpPr>
            <p:spPr bwMode="auto">
              <a:xfrm>
                <a:off x="3873" y="1440"/>
                <a:ext cx="399" cy="96"/>
              </a:xfrm>
              <a:prstGeom prst="line">
                <a:avLst/>
              </a:prstGeom>
              <a:noFill/>
              <a:ln w="12700">
                <a:solidFill>
                  <a:schemeClr val="tx1"/>
                </a:solidFill>
                <a:round/>
                <a:headEnd/>
                <a:tailEnd/>
              </a:ln>
            </p:spPr>
            <p:txBody>
              <a:bodyPr wrap="none" anchor="ctr"/>
              <a:lstStyle/>
              <a:p>
                <a:endParaRPr lang="nl-NL"/>
              </a:p>
            </p:txBody>
          </p:sp>
          <p:sp>
            <p:nvSpPr>
              <p:cNvPr id="11287" name="Line 39"/>
              <p:cNvSpPr>
                <a:spLocks noChangeShapeType="1"/>
              </p:cNvSpPr>
              <p:nvPr/>
            </p:nvSpPr>
            <p:spPr bwMode="auto">
              <a:xfrm flipH="1">
                <a:off x="4080" y="1536"/>
                <a:ext cx="192" cy="0"/>
              </a:xfrm>
              <a:prstGeom prst="line">
                <a:avLst/>
              </a:prstGeom>
              <a:noFill/>
              <a:ln w="12700">
                <a:solidFill>
                  <a:schemeClr val="tx1"/>
                </a:solidFill>
                <a:round/>
                <a:headEnd/>
                <a:tailEnd/>
              </a:ln>
            </p:spPr>
            <p:txBody>
              <a:bodyPr wrap="none" anchor="ctr"/>
              <a:lstStyle/>
              <a:p>
                <a:endParaRPr lang="nl-NL"/>
              </a:p>
            </p:txBody>
          </p:sp>
          <p:sp>
            <p:nvSpPr>
              <p:cNvPr id="11288" name="Line 40"/>
              <p:cNvSpPr>
                <a:spLocks noChangeShapeType="1"/>
              </p:cNvSpPr>
              <p:nvPr/>
            </p:nvSpPr>
            <p:spPr bwMode="auto">
              <a:xfrm>
                <a:off x="4080" y="1536"/>
                <a:ext cx="794" cy="181"/>
              </a:xfrm>
              <a:prstGeom prst="line">
                <a:avLst/>
              </a:prstGeom>
              <a:noFill/>
              <a:ln w="12700">
                <a:solidFill>
                  <a:schemeClr val="tx1"/>
                </a:solidFill>
                <a:round/>
                <a:headEnd/>
                <a:tailEnd type="stealth" w="med" len="lg"/>
              </a:ln>
            </p:spPr>
            <p:txBody>
              <a:bodyPr wrap="none" anchor="ctr"/>
              <a:lstStyle/>
              <a:p>
                <a:endParaRPr lang="nl-NL"/>
              </a:p>
            </p:txBody>
          </p:sp>
        </p:grpSp>
        <p:grpSp>
          <p:nvGrpSpPr>
            <p:cNvPr id="11282" name="Group 41"/>
            <p:cNvGrpSpPr>
              <a:grpSpLocks/>
            </p:cNvGrpSpPr>
            <p:nvPr/>
          </p:nvGrpSpPr>
          <p:grpSpPr bwMode="auto">
            <a:xfrm flipH="1">
              <a:off x="2928" y="1601"/>
              <a:ext cx="727" cy="150"/>
              <a:chOff x="3873" y="1440"/>
              <a:chExt cx="1001" cy="277"/>
            </a:xfrm>
          </p:grpSpPr>
          <p:sp>
            <p:nvSpPr>
              <p:cNvPr id="11283" name="Line 42"/>
              <p:cNvSpPr>
                <a:spLocks noChangeShapeType="1"/>
              </p:cNvSpPr>
              <p:nvPr/>
            </p:nvSpPr>
            <p:spPr bwMode="auto">
              <a:xfrm>
                <a:off x="3873" y="1440"/>
                <a:ext cx="399" cy="96"/>
              </a:xfrm>
              <a:prstGeom prst="line">
                <a:avLst/>
              </a:prstGeom>
              <a:noFill/>
              <a:ln w="12700">
                <a:solidFill>
                  <a:schemeClr val="tx1"/>
                </a:solidFill>
                <a:round/>
                <a:headEnd/>
                <a:tailEnd/>
              </a:ln>
            </p:spPr>
            <p:txBody>
              <a:bodyPr wrap="none" anchor="ctr"/>
              <a:lstStyle/>
              <a:p>
                <a:endParaRPr lang="nl-NL"/>
              </a:p>
            </p:txBody>
          </p:sp>
          <p:sp>
            <p:nvSpPr>
              <p:cNvPr id="11284" name="Line 43"/>
              <p:cNvSpPr>
                <a:spLocks noChangeShapeType="1"/>
              </p:cNvSpPr>
              <p:nvPr/>
            </p:nvSpPr>
            <p:spPr bwMode="auto">
              <a:xfrm flipH="1">
                <a:off x="4080" y="1536"/>
                <a:ext cx="192" cy="0"/>
              </a:xfrm>
              <a:prstGeom prst="line">
                <a:avLst/>
              </a:prstGeom>
              <a:noFill/>
              <a:ln w="12700">
                <a:solidFill>
                  <a:schemeClr val="tx1"/>
                </a:solidFill>
                <a:round/>
                <a:headEnd/>
                <a:tailEnd/>
              </a:ln>
            </p:spPr>
            <p:txBody>
              <a:bodyPr wrap="none" anchor="ctr"/>
              <a:lstStyle/>
              <a:p>
                <a:endParaRPr lang="nl-NL"/>
              </a:p>
            </p:txBody>
          </p:sp>
          <p:sp>
            <p:nvSpPr>
              <p:cNvPr id="11285" name="Line 44"/>
              <p:cNvSpPr>
                <a:spLocks noChangeShapeType="1"/>
              </p:cNvSpPr>
              <p:nvPr/>
            </p:nvSpPr>
            <p:spPr bwMode="auto">
              <a:xfrm>
                <a:off x="4080" y="1536"/>
                <a:ext cx="794" cy="181"/>
              </a:xfrm>
              <a:prstGeom prst="line">
                <a:avLst/>
              </a:prstGeom>
              <a:noFill/>
              <a:ln w="12700">
                <a:solidFill>
                  <a:schemeClr val="tx1"/>
                </a:solidFill>
                <a:round/>
                <a:headEnd/>
                <a:tailEnd type="stealth" w="med" len="lg"/>
              </a:ln>
            </p:spPr>
            <p:txBody>
              <a:bodyPr wrap="none" anchor="ctr"/>
              <a:lstStyle/>
              <a:p>
                <a:endParaRPr lang="nl-NL"/>
              </a:p>
            </p:txBody>
          </p:sp>
        </p:grpSp>
      </p:grpSp>
      <p:sp>
        <p:nvSpPr>
          <p:cNvPr id="631853" name="AutoShape 45"/>
          <p:cNvSpPr>
            <a:spLocks noChangeArrowheads="1"/>
          </p:cNvSpPr>
          <p:nvPr/>
        </p:nvSpPr>
        <p:spPr bwMode="auto">
          <a:xfrm rot="1062179">
            <a:off x="7434263" y="2889250"/>
            <a:ext cx="280987" cy="182563"/>
          </a:xfrm>
          <a:prstGeom prst="star4">
            <a:avLst>
              <a:gd name="adj" fmla="val 9287"/>
            </a:avLst>
          </a:prstGeom>
          <a:solidFill>
            <a:schemeClr val="bg1"/>
          </a:solidFill>
          <a:ln w="12700">
            <a:solidFill>
              <a:schemeClr val="tx1"/>
            </a:solidFill>
            <a:miter lim="800000"/>
            <a:headEnd/>
            <a:tailEnd/>
          </a:ln>
        </p:spPr>
        <p:txBody>
          <a:bodyPr wrap="none" anchor="ctr"/>
          <a:lstStyle/>
          <a:p>
            <a:pPr algn="ctr" eaLnBrk="0" hangingPunct="0">
              <a:spcBef>
                <a:spcPct val="50000"/>
              </a:spcBef>
            </a:pPr>
            <a:endParaRPr lang="en-GB"/>
          </a:p>
        </p:txBody>
      </p:sp>
      <p:sp>
        <p:nvSpPr>
          <p:cNvPr id="11270" name="Rectangle 46"/>
          <p:cNvSpPr>
            <a:spLocks noGrp="1" noChangeArrowheads="1"/>
          </p:cNvSpPr>
          <p:nvPr>
            <p:ph type="title"/>
          </p:nvPr>
        </p:nvSpPr>
        <p:spPr>
          <a:xfrm>
            <a:off x="522255" y="116632"/>
            <a:ext cx="7162800" cy="836613"/>
          </a:xfrm>
        </p:spPr>
        <p:txBody>
          <a:bodyPr anchor="ctr"/>
          <a:lstStyle/>
          <a:p>
            <a:r>
              <a:rPr lang="nl-NL" dirty="0" smtClean="0"/>
              <a:t>Principe GPS signaalcorrectie</a:t>
            </a:r>
          </a:p>
        </p:txBody>
      </p:sp>
      <p:grpSp>
        <p:nvGrpSpPr>
          <p:cNvPr id="10" name="Group 47"/>
          <p:cNvGrpSpPr>
            <a:grpSpLocks/>
          </p:cNvGrpSpPr>
          <p:nvPr/>
        </p:nvGrpSpPr>
        <p:grpSpPr bwMode="auto">
          <a:xfrm>
            <a:off x="5446713" y="1905000"/>
            <a:ext cx="2178050" cy="1096963"/>
            <a:chOff x="3717" y="1200"/>
            <a:chExt cx="1486" cy="691"/>
          </a:xfrm>
        </p:grpSpPr>
        <p:sp>
          <p:nvSpPr>
            <p:cNvPr id="11277" name="Line 48"/>
            <p:cNvSpPr>
              <a:spLocks noChangeAspect="1" noChangeShapeType="1"/>
            </p:cNvSpPr>
            <p:nvPr/>
          </p:nvSpPr>
          <p:spPr bwMode="auto">
            <a:xfrm>
              <a:off x="3717" y="1248"/>
              <a:ext cx="140" cy="636"/>
            </a:xfrm>
            <a:prstGeom prst="line">
              <a:avLst/>
            </a:prstGeom>
            <a:noFill/>
            <a:ln w="12700">
              <a:solidFill>
                <a:schemeClr val="bg1"/>
              </a:solidFill>
              <a:round/>
              <a:headEnd type="none" w="sm" len="sm"/>
              <a:tailEnd type="none" w="sm" len="sm"/>
            </a:ln>
          </p:spPr>
          <p:txBody>
            <a:bodyPr wrap="none" anchor="ctr"/>
            <a:lstStyle/>
            <a:p>
              <a:endParaRPr lang="nl-NL"/>
            </a:p>
          </p:txBody>
        </p:sp>
        <p:sp>
          <p:nvSpPr>
            <p:cNvPr id="11278" name="Line 49"/>
            <p:cNvSpPr>
              <a:spLocks noChangeAspect="1" noChangeShapeType="1"/>
            </p:cNvSpPr>
            <p:nvPr/>
          </p:nvSpPr>
          <p:spPr bwMode="auto">
            <a:xfrm>
              <a:off x="3801" y="1215"/>
              <a:ext cx="1369" cy="488"/>
            </a:xfrm>
            <a:prstGeom prst="line">
              <a:avLst/>
            </a:prstGeom>
            <a:noFill/>
            <a:ln w="12700">
              <a:solidFill>
                <a:schemeClr val="bg1"/>
              </a:solidFill>
              <a:round/>
              <a:headEnd type="none" w="sm" len="sm"/>
              <a:tailEnd type="none" w="sm" len="sm"/>
            </a:ln>
          </p:spPr>
          <p:txBody>
            <a:bodyPr wrap="none" anchor="ctr"/>
            <a:lstStyle/>
            <a:p>
              <a:endParaRPr lang="nl-NL"/>
            </a:p>
          </p:txBody>
        </p:sp>
        <p:sp>
          <p:nvSpPr>
            <p:cNvPr id="11279" name="Line 50"/>
            <p:cNvSpPr>
              <a:spLocks noChangeShapeType="1"/>
            </p:cNvSpPr>
            <p:nvPr/>
          </p:nvSpPr>
          <p:spPr bwMode="auto">
            <a:xfrm flipH="1">
              <a:off x="3856" y="1215"/>
              <a:ext cx="825" cy="676"/>
            </a:xfrm>
            <a:prstGeom prst="line">
              <a:avLst/>
            </a:prstGeom>
            <a:noFill/>
            <a:ln w="12700">
              <a:solidFill>
                <a:schemeClr val="bg1"/>
              </a:solidFill>
              <a:round/>
              <a:headEnd/>
              <a:tailEnd/>
            </a:ln>
          </p:spPr>
          <p:txBody>
            <a:bodyPr wrap="none" anchor="ctr"/>
            <a:lstStyle/>
            <a:p>
              <a:endParaRPr lang="nl-NL"/>
            </a:p>
          </p:txBody>
        </p:sp>
        <p:sp>
          <p:nvSpPr>
            <p:cNvPr id="11280" name="Line 51"/>
            <p:cNvSpPr>
              <a:spLocks noChangeShapeType="1"/>
            </p:cNvSpPr>
            <p:nvPr/>
          </p:nvSpPr>
          <p:spPr bwMode="auto">
            <a:xfrm>
              <a:off x="4800" y="1200"/>
              <a:ext cx="403" cy="511"/>
            </a:xfrm>
            <a:prstGeom prst="line">
              <a:avLst/>
            </a:prstGeom>
            <a:noFill/>
            <a:ln w="12700">
              <a:solidFill>
                <a:schemeClr val="bg1"/>
              </a:solidFill>
              <a:round/>
              <a:headEnd/>
              <a:tailEnd/>
            </a:ln>
          </p:spPr>
          <p:txBody>
            <a:bodyPr wrap="none" anchor="ctr"/>
            <a:lstStyle/>
            <a:p>
              <a:endParaRPr lang="nl-NL"/>
            </a:p>
          </p:txBody>
        </p:sp>
      </p:grpSp>
      <p:sp>
        <p:nvSpPr>
          <p:cNvPr id="631860" name="Line 52"/>
          <p:cNvSpPr>
            <a:spLocks noChangeShapeType="1"/>
          </p:cNvSpPr>
          <p:nvPr/>
        </p:nvSpPr>
        <p:spPr bwMode="auto">
          <a:xfrm flipH="1">
            <a:off x="5651500" y="2349500"/>
            <a:ext cx="1728788" cy="2352675"/>
          </a:xfrm>
          <a:prstGeom prst="line">
            <a:avLst/>
          </a:prstGeom>
          <a:noFill/>
          <a:ln w="63500" cap="rnd">
            <a:solidFill>
              <a:srgbClr val="CC0000"/>
            </a:solidFill>
            <a:prstDash val="sysDot"/>
            <a:round/>
            <a:headEnd type="none" w="sm" len="sm"/>
            <a:tailEnd type="none" w="sm" len="sm"/>
          </a:ln>
        </p:spPr>
        <p:txBody>
          <a:bodyPr wrap="none" anchor="ctr"/>
          <a:lstStyle/>
          <a:p>
            <a:endParaRPr lang="nl-NL"/>
          </a:p>
        </p:txBody>
      </p:sp>
      <p:sp>
        <p:nvSpPr>
          <p:cNvPr id="631861" name="Line 53"/>
          <p:cNvSpPr>
            <a:spLocks noChangeShapeType="1"/>
          </p:cNvSpPr>
          <p:nvPr/>
        </p:nvSpPr>
        <p:spPr bwMode="auto">
          <a:xfrm>
            <a:off x="5364163" y="2636838"/>
            <a:ext cx="215900" cy="2016125"/>
          </a:xfrm>
          <a:prstGeom prst="line">
            <a:avLst/>
          </a:prstGeom>
          <a:noFill/>
          <a:ln w="63500" cap="rnd">
            <a:solidFill>
              <a:srgbClr val="CC0000"/>
            </a:solidFill>
            <a:prstDash val="sysDot"/>
            <a:round/>
            <a:headEnd type="none" w="sm" len="sm"/>
            <a:tailEnd type="none" w="sm" len="sm"/>
          </a:ln>
        </p:spPr>
        <p:txBody>
          <a:bodyPr wrap="none" anchor="ctr"/>
          <a:lstStyle/>
          <a:p>
            <a:endParaRPr lang="nl-NL"/>
          </a:p>
        </p:txBody>
      </p:sp>
      <p:sp>
        <p:nvSpPr>
          <p:cNvPr id="631862" name="Line 54"/>
          <p:cNvSpPr>
            <a:spLocks noChangeShapeType="1"/>
          </p:cNvSpPr>
          <p:nvPr/>
        </p:nvSpPr>
        <p:spPr bwMode="auto">
          <a:xfrm>
            <a:off x="7596188" y="2276475"/>
            <a:ext cx="647700" cy="1728788"/>
          </a:xfrm>
          <a:prstGeom prst="line">
            <a:avLst/>
          </a:prstGeom>
          <a:noFill/>
          <a:ln w="63500" cap="rnd">
            <a:solidFill>
              <a:srgbClr val="CC0000"/>
            </a:solidFill>
            <a:prstDash val="sysDot"/>
            <a:round/>
            <a:headEnd type="none" w="sm" len="sm"/>
            <a:tailEnd type="none" w="sm" len="sm"/>
          </a:ln>
        </p:spPr>
        <p:txBody>
          <a:bodyPr wrap="none" anchor="ctr"/>
          <a:lstStyle/>
          <a:p>
            <a:endParaRPr lang="nl-NL"/>
          </a:p>
        </p:txBody>
      </p:sp>
      <p:sp>
        <p:nvSpPr>
          <p:cNvPr id="631863" name="Line 55"/>
          <p:cNvSpPr>
            <a:spLocks noChangeShapeType="1"/>
          </p:cNvSpPr>
          <p:nvPr/>
        </p:nvSpPr>
        <p:spPr bwMode="auto">
          <a:xfrm>
            <a:off x="5364163" y="2349500"/>
            <a:ext cx="2879725" cy="1727200"/>
          </a:xfrm>
          <a:prstGeom prst="line">
            <a:avLst/>
          </a:prstGeom>
          <a:noFill/>
          <a:ln w="63500" cap="rnd">
            <a:solidFill>
              <a:srgbClr val="CC0000"/>
            </a:solidFill>
            <a:prstDash val="sysDot"/>
            <a:round/>
            <a:headEnd type="none" w="sm" len="sm"/>
            <a:tailEnd type="none" w="sm" len="sm"/>
          </a:ln>
        </p:spPr>
        <p:txBody>
          <a:bodyPr wrap="none" anchor="ctr"/>
          <a:lstStyle/>
          <a:p>
            <a:endParaRPr lang="nl-NL"/>
          </a:p>
        </p:txBody>
      </p:sp>
      <p:sp>
        <p:nvSpPr>
          <p:cNvPr id="631864" name="Line 56"/>
          <p:cNvSpPr>
            <a:spLocks noChangeShapeType="1"/>
          </p:cNvSpPr>
          <p:nvPr/>
        </p:nvSpPr>
        <p:spPr bwMode="auto">
          <a:xfrm flipH="1">
            <a:off x="5219700" y="4149725"/>
            <a:ext cx="3024188" cy="287338"/>
          </a:xfrm>
          <a:prstGeom prst="line">
            <a:avLst/>
          </a:prstGeom>
          <a:noFill/>
          <a:ln w="63500" cap="rnd">
            <a:solidFill>
              <a:srgbClr val="CC0000"/>
            </a:solidFill>
            <a:prstDash val="sysDot"/>
            <a:round/>
            <a:headEnd type="none" w="sm" len="sm"/>
            <a:tailEnd type="none" w="sm" len="sm"/>
          </a:ln>
        </p:spPr>
        <p:txBody>
          <a:bodyPr wrap="none" anchor="ctr"/>
          <a:lstStyle/>
          <a:p>
            <a:endParaRPr lang="nl-NL"/>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vertical)">
                                      <p:cBhvr>
                                        <p:cTn id="11" dur="500"/>
                                        <p:tgtEl>
                                          <p:spTgt spid="7"/>
                                        </p:tgtEl>
                                      </p:cBhvr>
                                    </p:animEffect>
                                  </p:childTnLst>
                                </p:cTn>
                              </p:par>
                            </p:childTnLst>
                          </p:cTn>
                        </p:par>
                        <p:par>
                          <p:cTn id="12" fill="hold" nodeType="afterGroup">
                            <p:stCondLst>
                              <p:cond delay="1500"/>
                            </p:stCondLst>
                            <p:childTnLst>
                              <p:par>
                                <p:cTn id="13" presetID="1" presetClass="entr" presetSubtype="0" fill="hold" grpId="0" nodeType="afterEffect">
                                  <p:stCondLst>
                                    <p:cond delay="500"/>
                                  </p:stCondLst>
                                  <p:childTnLst>
                                    <p:set>
                                      <p:cBhvr>
                                        <p:cTn id="14" dur="1" fill="hold">
                                          <p:stCondLst>
                                            <p:cond delay="499"/>
                                          </p:stCondLst>
                                        </p:cTn>
                                        <p:tgtEl>
                                          <p:spTgt spid="631853"/>
                                        </p:tgtEl>
                                        <p:attrNameLst>
                                          <p:attrName>style.visibility</p:attrName>
                                        </p:attrNameLst>
                                      </p:cBhvr>
                                      <p:to>
                                        <p:strVal val="visible"/>
                                      </p:to>
                                    </p:set>
                                  </p:childTnLst>
                                </p:cTn>
                              </p:par>
                            </p:childTnLst>
                          </p:cTn>
                        </p:par>
                        <p:par>
                          <p:cTn id="15" fill="hold" nodeType="afterGroup">
                            <p:stCondLst>
                              <p:cond delay="2500"/>
                            </p:stCondLst>
                            <p:childTnLst>
                              <p:par>
                                <p:cTn id="16" presetID="2" presetClass="entr" presetSubtype="8" fill="hold" grpId="0" nodeType="afterEffect">
                                  <p:stCondLst>
                                    <p:cond delay="2000"/>
                                  </p:stCondLst>
                                  <p:childTnLst>
                                    <p:set>
                                      <p:cBhvr>
                                        <p:cTn id="17" dur="1" fill="hold">
                                          <p:stCondLst>
                                            <p:cond delay="0"/>
                                          </p:stCondLst>
                                        </p:cTn>
                                        <p:tgtEl>
                                          <p:spTgt spid="631810">
                                            <p:txEl>
                                              <p:pRg st="0" end="0"/>
                                            </p:txEl>
                                          </p:spTgt>
                                        </p:tgtEl>
                                        <p:attrNameLst>
                                          <p:attrName>style.visibility</p:attrName>
                                        </p:attrNameLst>
                                      </p:cBhvr>
                                      <p:to>
                                        <p:strVal val="visible"/>
                                      </p:to>
                                    </p:set>
                                    <p:anim calcmode="lin" valueType="num">
                                      <p:cBhvr additive="base">
                                        <p:cTn id="18" dur="500" fill="hold"/>
                                        <p:tgtEl>
                                          <p:spTgt spid="63181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31810">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3500"/>
                                  </p:stCondLst>
                                  <p:childTnLst>
                                    <p:set>
                                      <p:cBhvr>
                                        <p:cTn id="21" dur="1" fill="hold">
                                          <p:stCondLst>
                                            <p:cond delay="0"/>
                                          </p:stCondLst>
                                        </p:cTn>
                                        <p:tgtEl>
                                          <p:spTgt spid="631810">
                                            <p:txEl>
                                              <p:pRg st="1" end="1"/>
                                            </p:txEl>
                                          </p:spTgt>
                                        </p:tgtEl>
                                        <p:attrNameLst>
                                          <p:attrName>style.visibility</p:attrName>
                                        </p:attrNameLst>
                                      </p:cBhvr>
                                      <p:to>
                                        <p:strVal val="visible"/>
                                      </p:to>
                                    </p:set>
                                    <p:anim calcmode="lin" valueType="num">
                                      <p:cBhvr additive="base">
                                        <p:cTn id="22" dur="500" fill="hold"/>
                                        <p:tgtEl>
                                          <p:spTgt spid="631810">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31810">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3500"/>
                                  </p:stCondLst>
                                  <p:childTnLst>
                                    <p:set>
                                      <p:cBhvr>
                                        <p:cTn id="25" dur="1" fill="hold">
                                          <p:stCondLst>
                                            <p:cond delay="0"/>
                                          </p:stCondLst>
                                        </p:cTn>
                                        <p:tgtEl>
                                          <p:spTgt spid="631810">
                                            <p:txEl>
                                              <p:pRg st="2" end="2"/>
                                            </p:txEl>
                                          </p:spTgt>
                                        </p:tgtEl>
                                        <p:attrNameLst>
                                          <p:attrName>style.visibility</p:attrName>
                                        </p:attrNameLst>
                                      </p:cBhvr>
                                      <p:to>
                                        <p:strVal val="visible"/>
                                      </p:to>
                                    </p:set>
                                    <p:anim calcmode="lin" valueType="num">
                                      <p:cBhvr additive="base">
                                        <p:cTn id="26" dur="500" fill="hold"/>
                                        <p:tgtEl>
                                          <p:spTgt spid="631810">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631810">
                                            <p:txEl>
                                              <p:pRg st="2" end="2"/>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500"/>
                            </p:stCondLst>
                            <p:childTnLst>
                              <p:par>
                                <p:cTn id="29" presetID="2" presetClass="entr" presetSubtype="8" fill="hold" grpId="0" nodeType="afterEffect">
                                  <p:stCondLst>
                                    <p:cond delay="2000"/>
                                  </p:stCondLst>
                                  <p:childTnLst>
                                    <p:set>
                                      <p:cBhvr>
                                        <p:cTn id="30" dur="1" fill="hold">
                                          <p:stCondLst>
                                            <p:cond delay="0"/>
                                          </p:stCondLst>
                                        </p:cTn>
                                        <p:tgtEl>
                                          <p:spTgt spid="631810">
                                            <p:txEl>
                                              <p:pRg st="3" end="3"/>
                                            </p:txEl>
                                          </p:spTgt>
                                        </p:tgtEl>
                                        <p:attrNameLst>
                                          <p:attrName>style.visibility</p:attrName>
                                        </p:attrNameLst>
                                      </p:cBhvr>
                                      <p:to>
                                        <p:strVal val="visible"/>
                                      </p:to>
                                    </p:set>
                                    <p:anim calcmode="lin" valueType="num">
                                      <p:cBhvr additive="base">
                                        <p:cTn id="31" dur="500" fill="hold"/>
                                        <p:tgtEl>
                                          <p:spTgt spid="6318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1810">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9000"/>
                            </p:stCondLst>
                            <p:childTnLst>
                              <p:par>
                                <p:cTn id="34" presetID="2" presetClass="entr" presetSubtype="8" fill="hold" grpId="0" nodeType="afterEffect">
                                  <p:stCondLst>
                                    <p:cond delay="4000"/>
                                  </p:stCondLst>
                                  <p:childTnLst>
                                    <p:set>
                                      <p:cBhvr>
                                        <p:cTn id="35" dur="1" fill="hold">
                                          <p:stCondLst>
                                            <p:cond delay="0"/>
                                          </p:stCondLst>
                                        </p:cTn>
                                        <p:tgtEl>
                                          <p:spTgt spid="631810">
                                            <p:txEl>
                                              <p:pRg st="4" end="4"/>
                                            </p:txEl>
                                          </p:spTgt>
                                        </p:tgtEl>
                                        <p:attrNameLst>
                                          <p:attrName>style.visibility</p:attrName>
                                        </p:attrNameLst>
                                      </p:cBhvr>
                                      <p:to>
                                        <p:strVal val="visible"/>
                                      </p:to>
                                    </p:set>
                                    <p:anim calcmode="lin" valueType="num">
                                      <p:cBhvr additive="base">
                                        <p:cTn id="36" dur="500" fill="hold"/>
                                        <p:tgtEl>
                                          <p:spTgt spid="631810">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31810">
                                            <p:txEl>
                                              <p:pRg st="4" end="4"/>
                                            </p:txEl>
                                          </p:spTgt>
                                        </p:tgtEl>
                                        <p:attrNameLst>
                                          <p:attrName>ppt_y</p:attrName>
                                        </p:attrNameLst>
                                      </p:cBhvr>
                                      <p:tavLst>
                                        <p:tav tm="0">
                                          <p:val>
                                            <p:strVal val="#ppt_y"/>
                                          </p:val>
                                        </p:tav>
                                        <p:tav tm="100000">
                                          <p:val>
                                            <p:strVal val="#ppt_y"/>
                                          </p:val>
                                        </p:tav>
                                      </p:tavLst>
                                    </p:anim>
                                  </p:childTnLst>
                                </p:cTn>
                              </p:par>
                            </p:childTnLst>
                          </p:cTn>
                        </p:par>
                        <p:par>
                          <p:cTn id="38" fill="hold">
                            <p:stCondLst>
                              <p:cond delay="13500"/>
                            </p:stCondLst>
                            <p:childTnLst>
                              <p:par>
                                <p:cTn id="39" presetID="2" presetClass="entr" presetSubtype="8" fill="hold" grpId="0" nodeType="afterEffect">
                                  <p:stCondLst>
                                    <p:cond delay="6000"/>
                                  </p:stCondLst>
                                  <p:childTnLst>
                                    <p:set>
                                      <p:cBhvr>
                                        <p:cTn id="40" dur="1" fill="hold">
                                          <p:stCondLst>
                                            <p:cond delay="0"/>
                                          </p:stCondLst>
                                        </p:cTn>
                                        <p:tgtEl>
                                          <p:spTgt spid="631810">
                                            <p:txEl>
                                              <p:pRg st="5" end="5"/>
                                            </p:txEl>
                                          </p:spTgt>
                                        </p:tgtEl>
                                        <p:attrNameLst>
                                          <p:attrName>style.visibility</p:attrName>
                                        </p:attrNameLst>
                                      </p:cBhvr>
                                      <p:to>
                                        <p:strVal val="visible"/>
                                      </p:to>
                                    </p:set>
                                    <p:anim calcmode="lin" valueType="num">
                                      <p:cBhvr additive="base">
                                        <p:cTn id="41" dur="500" fill="hold"/>
                                        <p:tgtEl>
                                          <p:spTgt spid="631810">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31810">
                                            <p:txEl>
                                              <p:pRg st="5" end="5"/>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0"/>
                            </p:stCondLst>
                            <p:childTnLst>
                              <p:par>
                                <p:cTn id="44" presetID="3" presetClass="entr" presetSubtype="5" fill="hold" grpId="0" nodeType="afterEffect">
                                  <p:stCondLst>
                                    <p:cond delay="2000"/>
                                  </p:stCondLst>
                                  <p:childTnLst>
                                    <p:set>
                                      <p:cBhvr>
                                        <p:cTn id="45" dur="1" fill="hold">
                                          <p:stCondLst>
                                            <p:cond delay="0"/>
                                          </p:stCondLst>
                                        </p:cTn>
                                        <p:tgtEl>
                                          <p:spTgt spid="631860"/>
                                        </p:tgtEl>
                                        <p:attrNameLst>
                                          <p:attrName>style.visibility</p:attrName>
                                        </p:attrNameLst>
                                      </p:cBhvr>
                                      <p:to>
                                        <p:strVal val="visible"/>
                                      </p:to>
                                    </p:set>
                                    <p:animEffect transition="in" filter="blinds(vertical)">
                                      <p:cBhvr>
                                        <p:cTn id="46" dur="500"/>
                                        <p:tgtEl>
                                          <p:spTgt spid="631860"/>
                                        </p:tgtEl>
                                      </p:cBhvr>
                                    </p:animEffect>
                                  </p:childTnLst>
                                </p:cTn>
                              </p:par>
                            </p:childTnLst>
                          </p:cTn>
                        </p:par>
                        <p:par>
                          <p:cTn id="47" fill="hold" nodeType="afterGroup">
                            <p:stCondLst>
                              <p:cond delay="22500"/>
                            </p:stCondLst>
                            <p:childTnLst>
                              <p:par>
                                <p:cTn id="48" presetID="3" presetClass="entr" presetSubtype="5" fill="hold" grpId="0" nodeType="afterEffect">
                                  <p:stCondLst>
                                    <p:cond delay="2000"/>
                                  </p:stCondLst>
                                  <p:childTnLst>
                                    <p:set>
                                      <p:cBhvr>
                                        <p:cTn id="49" dur="1" fill="hold">
                                          <p:stCondLst>
                                            <p:cond delay="0"/>
                                          </p:stCondLst>
                                        </p:cTn>
                                        <p:tgtEl>
                                          <p:spTgt spid="631861"/>
                                        </p:tgtEl>
                                        <p:attrNameLst>
                                          <p:attrName>style.visibility</p:attrName>
                                        </p:attrNameLst>
                                      </p:cBhvr>
                                      <p:to>
                                        <p:strVal val="visible"/>
                                      </p:to>
                                    </p:set>
                                    <p:animEffect transition="in" filter="blinds(vertical)">
                                      <p:cBhvr>
                                        <p:cTn id="50" dur="500"/>
                                        <p:tgtEl>
                                          <p:spTgt spid="631861"/>
                                        </p:tgtEl>
                                      </p:cBhvr>
                                    </p:animEffect>
                                  </p:childTnLst>
                                </p:cTn>
                              </p:par>
                            </p:childTnLst>
                          </p:cTn>
                        </p:par>
                        <p:par>
                          <p:cTn id="51" fill="hold" nodeType="afterGroup">
                            <p:stCondLst>
                              <p:cond delay="25000"/>
                            </p:stCondLst>
                            <p:childTnLst>
                              <p:par>
                                <p:cTn id="52" presetID="3" presetClass="entr" presetSubtype="5" fill="hold" grpId="0" nodeType="afterEffect">
                                  <p:stCondLst>
                                    <p:cond delay="2000"/>
                                  </p:stCondLst>
                                  <p:childTnLst>
                                    <p:set>
                                      <p:cBhvr>
                                        <p:cTn id="53" dur="1" fill="hold">
                                          <p:stCondLst>
                                            <p:cond delay="0"/>
                                          </p:stCondLst>
                                        </p:cTn>
                                        <p:tgtEl>
                                          <p:spTgt spid="631862"/>
                                        </p:tgtEl>
                                        <p:attrNameLst>
                                          <p:attrName>style.visibility</p:attrName>
                                        </p:attrNameLst>
                                      </p:cBhvr>
                                      <p:to>
                                        <p:strVal val="visible"/>
                                      </p:to>
                                    </p:set>
                                    <p:animEffect transition="in" filter="blinds(vertical)">
                                      <p:cBhvr>
                                        <p:cTn id="54" dur="500"/>
                                        <p:tgtEl>
                                          <p:spTgt spid="631862"/>
                                        </p:tgtEl>
                                      </p:cBhvr>
                                    </p:animEffect>
                                  </p:childTnLst>
                                </p:cTn>
                              </p:par>
                            </p:childTnLst>
                          </p:cTn>
                        </p:par>
                        <p:par>
                          <p:cTn id="55" fill="hold" nodeType="afterGroup">
                            <p:stCondLst>
                              <p:cond delay="27500"/>
                            </p:stCondLst>
                            <p:childTnLst>
                              <p:par>
                                <p:cTn id="56" presetID="3" presetClass="entr" presetSubtype="5" fill="hold" grpId="0" nodeType="afterEffect">
                                  <p:stCondLst>
                                    <p:cond delay="2000"/>
                                  </p:stCondLst>
                                  <p:childTnLst>
                                    <p:set>
                                      <p:cBhvr>
                                        <p:cTn id="57" dur="1" fill="hold">
                                          <p:stCondLst>
                                            <p:cond delay="0"/>
                                          </p:stCondLst>
                                        </p:cTn>
                                        <p:tgtEl>
                                          <p:spTgt spid="631863"/>
                                        </p:tgtEl>
                                        <p:attrNameLst>
                                          <p:attrName>style.visibility</p:attrName>
                                        </p:attrNameLst>
                                      </p:cBhvr>
                                      <p:to>
                                        <p:strVal val="visible"/>
                                      </p:to>
                                    </p:set>
                                    <p:animEffect transition="in" filter="blinds(vertical)">
                                      <p:cBhvr>
                                        <p:cTn id="58" dur="500"/>
                                        <p:tgtEl>
                                          <p:spTgt spid="631863"/>
                                        </p:tgtEl>
                                      </p:cBhvr>
                                    </p:animEffect>
                                  </p:childTnLst>
                                </p:cTn>
                              </p:par>
                            </p:childTnLst>
                          </p:cTn>
                        </p:par>
                        <p:par>
                          <p:cTn id="59" fill="hold" nodeType="afterGroup">
                            <p:stCondLst>
                              <p:cond delay="30000"/>
                            </p:stCondLst>
                            <p:childTnLst>
                              <p:par>
                                <p:cTn id="60" presetID="3" presetClass="entr" presetSubtype="5" fill="hold" grpId="0" nodeType="afterEffect">
                                  <p:stCondLst>
                                    <p:cond delay="2000"/>
                                  </p:stCondLst>
                                  <p:childTnLst>
                                    <p:set>
                                      <p:cBhvr>
                                        <p:cTn id="61" dur="1" fill="hold">
                                          <p:stCondLst>
                                            <p:cond delay="0"/>
                                          </p:stCondLst>
                                        </p:cTn>
                                        <p:tgtEl>
                                          <p:spTgt spid="631864"/>
                                        </p:tgtEl>
                                        <p:attrNameLst>
                                          <p:attrName>style.visibility</p:attrName>
                                        </p:attrNameLst>
                                      </p:cBhvr>
                                      <p:to>
                                        <p:strVal val="visible"/>
                                      </p:to>
                                    </p:set>
                                    <p:animEffect transition="in" filter="blinds(vertical)">
                                      <p:cBhvr>
                                        <p:cTn id="62" dur="500"/>
                                        <p:tgtEl>
                                          <p:spTgt spid="631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0" grpId="0" uiExpand="1" build="p" autoUpdateAnimBg="0" advAuto="2000"/>
      <p:bldP spid="631853" grpId="0" animBg="1"/>
      <p:bldP spid="631860" grpId="0" animBg="1"/>
      <p:bldP spid="631861" grpId="0" animBg="1"/>
      <p:bldP spid="631862" grpId="0" animBg="1"/>
      <p:bldP spid="631863" grpId="0" animBg="1"/>
      <p:bldP spid="6318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43360" y="260648"/>
            <a:ext cx="7162800" cy="1143000"/>
          </a:xfrm>
        </p:spPr>
        <p:txBody>
          <a:bodyPr/>
          <a:lstStyle/>
          <a:p>
            <a:pPr algn="ctr"/>
            <a:r>
              <a:rPr lang="nl-NL" dirty="0" smtClean="0">
                <a:latin typeface="+mn-lt"/>
              </a:rPr>
              <a:t>GPS Correcties</a:t>
            </a:r>
          </a:p>
        </p:txBody>
      </p:sp>
      <p:sp>
        <p:nvSpPr>
          <p:cNvPr id="632835" name="Oval 3"/>
          <p:cNvSpPr>
            <a:spLocks noChangeArrowheads="1"/>
          </p:cNvSpPr>
          <p:nvPr/>
        </p:nvSpPr>
        <p:spPr bwMode="auto">
          <a:xfrm>
            <a:off x="5283200" y="1879600"/>
            <a:ext cx="3465513" cy="3292475"/>
          </a:xfrm>
          <a:prstGeom prst="ellipse">
            <a:avLst/>
          </a:prstGeom>
          <a:solidFill>
            <a:srgbClr val="FF3300"/>
          </a:solidFill>
          <a:ln w="12700">
            <a:solidFill>
              <a:srgbClr val="000000"/>
            </a:solidFill>
            <a:round/>
            <a:headEnd type="none" w="sm" len="sm"/>
            <a:tailEnd type="none" w="sm" len="sm"/>
          </a:ln>
        </p:spPr>
        <p:txBody>
          <a:bodyPr wrap="none" anchor="ctr"/>
          <a:lstStyle/>
          <a:p>
            <a:pPr algn="ctr" eaLnBrk="0" hangingPunct="0">
              <a:spcBef>
                <a:spcPct val="50000"/>
              </a:spcBef>
            </a:pPr>
            <a:endParaRPr lang="en-GB"/>
          </a:p>
        </p:txBody>
      </p:sp>
      <p:sp>
        <p:nvSpPr>
          <p:cNvPr id="632839" name="Text Box 7"/>
          <p:cNvSpPr txBox="1">
            <a:spLocks noChangeArrowheads="1"/>
          </p:cNvSpPr>
          <p:nvPr/>
        </p:nvSpPr>
        <p:spPr bwMode="auto">
          <a:xfrm>
            <a:off x="900113" y="5157788"/>
            <a:ext cx="4156075" cy="830997"/>
          </a:xfrm>
          <a:prstGeom prst="rect">
            <a:avLst/>
          </a:prstGeom>
          <a:solidFill>
            <a:srgbClr val="FF3300"/>
          </a:solidFill>
          <a:ln w="12700">
            <a:solidFill>
              <a:srgbClr val="000000"/>
            </a:solidFill>
            <a:miter lim="800000"/>
            <a:headEnd type="none" w="sm" len="sm"/>
            <a:tailEnd type="none" w="sm" len="sm"/>
          </a:ln>
          <a:effectLst/>
          <a:extLst/>
        </p:spPr>
        <p:txBody>
          <a:bodyPr>
            <a:spAutoFit/>
          </a:bodyPr>
          <a:lstStyle/>
          <a:p>
            <a:pPr eaLnBrk="0" hangingPunct="0">
              <a:spcBef>
                <a:spcPct val="50000"/>
              </a:spcBef>
              <a:defRPr/>
            </a:pPr>
            <a:r>
              <a:rPr kumimoji="1" lang="en-US" b="1" dirty="0" smtClean="0">
                <a:latin typeface="+mn-lt"/>
              </a:rPr>
              <a:t>‘</a:t>
            </a:r>
            <a:r>
              <a:rPr kumimoji="1" lang="en-US" b="1" dirty="0" err="1" smtClean="0">
                <a:latin typeface="+mn-lt"/>
              </a:rPr>
              <a:t>Ruw</a:t>
            </a:r>
            <a:r>
              <a:rPr kumimoji="1" lang="en-US" b="1" dirty="0" smtClean="0">
                <a:latin typeface="+mn-lt"/>
              </a:rPr>
              <a:t> </a:t>
            </a:r>
            <a:r>
              <a:rPr kumimoji="1" lang="en-US" b="1" dirty="0" err="1" smtClean="0">
                <a:latin typeface="+mn-lt"/>
              </a:rPr>
              <a:t>signaal</a:t>
            </a:r>
            <a:r>
              <a:rPr kumimoji="1" lang="en-US" b="1" dirty="0" smtClean="0">
                <a:latin typeface="+mn-lt"/>
              </a:rPr>
              <a:t>’ 500 – 1500 cm</a:t>
            </a:r>
            <a:endParaRPr kumimoji="1" lang="en-US" b="1" dirty="0">
              <a:latin typeface="+mn-lt"/>
            </a:endParaRPr>
          </a:p>
        </p:txBody>
      </p:sp>
      <p:sp>
        <p:nvSpPr>
          <p:cNvPr id="632840" name="Text Box 8"/>
          <p:cNvSpPr txBox="1">
            <a:spLocks noChangeArrowheads="1"/>
          </p:cNvSpPr>
          <p:nvPr/>
        </p:nvSpPr>
        <p:spPr bwMode="auto">
          <a:xfrm>
            <a:off x="914400" y="3860800"/>
            <a:ext cx="4173538" cy="461665"/>
          </a:xfrm>
          <a:prstGeom prst="rect">
            <a:avLst/>
          </a:prstGeom>
          <a:solidFill>
            <a:srgbClr val="FFFF00"/>
          </a:solidFill>
          <a:ln w="12700">
            <a:solidFill>
              <a:srgbClr val="000000"/>
            </a:solidFill>
            <a:miter lim="800000"/>
            <a:headEnd type="none" w="sm" len="sm"/>
            <a:tailEnd type="none" w="sm" len="sm"/>
          </a:ln>
        </p:spPr>
        <p:txBody>
          <a:bodyPr>
            <a:spAutoFit/>
          </a:bodyPr>
          <a:lstStyle/>
          <a:p>
            <a:pPr eaLnBrk="0" hangingPunct="0">
              <a:spcBef>
                <a:spcPct val="50000"/>
              </a:spcBef>
            </a:pPr>
            <a:r>
              <a:rPr kumimoji="1" lang="en-US" b="1" dirty="0">
                <a:solidFill>
                  <a:srgbClr val="000000"/>
                </a:solidFill>
                <a:latin typeface="+mn-lt"/>
              </a:rPr>
              <a:t>DGPS     </a:t>
            </a:r>
            <a:r>
              <a:rPr kumimoji="1" lang="en-US" b="1" dirty="0" smtClean="0">
                <a:solidFill>
                  <a:srgbClr val="000000"/>
                </a:solidFill>
                <a:latin typeface="+mn-lt"/>
              </a:rPr>
              <a:t>         20 -100 cm</a:t>
            </a:r>
            <a:endParaRPr kumimoji="1" lang="en-US" b="1" dirty="0">
              <a:solidFill>
                <a:srgbClr val="000000"/>
              </a:solidFill>
              <a:latin typeface="+mn-lt"/>
            </a:endParaRPr>
          </a:p>
        </p:txBody>
      </p:sp>
      <p:sp>
        <p:nvSpPr>
          <p:cNvPr id="632841" name="Text Box 9"/>
          <p:cNvSpPr txBox="1">
            <a:spLocks noChangeArrowheads="1"/>
          </p:cNvSpPr>
          <p:nvPr/>
        </p:nvSpPr>
        <p:spPr bwMode="auto">
          <a:xfrm>
            <a:off x="914400" y="2997200"/>
            <a:ext cx="4178300" cy="469900"/>
          </a:xfrm>
          <a:prstGeom prst="rect">
            <a:avLst/>
          </a:prstGeom>
          <a:solidFill>
            <a:srgbClr val="009900"/>
          </a:solidFill>
          <a:ln w="12700">
            <a:solidFill>
              <a:srgbClr val="000000"/>
            </a:solidFill>
            <a:miter lim="800000"/>
            <a:headEnd type="none" w="sm" len="sm"/>
            <a:tailEnd type="none" w="sm" len="sm"/>
          </a:ln>
        </p:spPr>
        <p:txBody>
          <a:bodyPr>
            <a:spAutoFit/>
          </a:bodyPr>
          <a:lstStyle/>
          <a:p>
            <a:pPr eaLnBrk="0" hangingPunct="0">
              <a:spcBef>
                <a:spcPct val="50000"/>
              </a:spcBef>
            </a:pPr>
            <a:r>
              <a:rPr kumimoji="1" lang="en-US" b="1" dirty="0" err="1">
                <a:latin typeface="+mn-lt"/>
              </a:rPr>
              <a:t>OmniSTAR</a:t>
            </a:r>
            <a:r>
              <a:rPr kumimoji="1" lang="en-US" b="1" dirty="0">
                <a:latin typeface="+mn-lt"/>
              </a:rPr>
              <a:t> HP     &lt; 10 cm</a:t>
            </a:r>
          </a:p>
        </p:txBody>
      </p:sp>
      <p:sp>
        <p:nvSpPr>
          <p:cNvPr id="632842" name="Text Box 10"/>
          <p:cNvSpPr txBox="1">
            <a:spLocks noChangeArrowheads="1"/>
          </p:cNvSpPr>
          <p:nvPr/>
        </p:nvSpPr>
        <p:spPr bwMode="auto">
          <a:xfrm>
            <a:off x="914400" y="2171700"/>
            <a:ext cx="4210050" cy="439738"/>
          </a:xfrm>
          <a:prstGeom prst="rect">
            <a:avLst/>
          </a:prstGeom>
          <a:solidFill>
            <a:srgbClr val="0000FF"/>
          </a:solidFill>
          <a:ln w="12700">
            <a:solidFill>
              <a:srgbClr val="000000"/>
            </a:solidFill>
            <a:miter lim="800000"/>
            <a:headEnd type="none" w="sm" len="sm"/>
            <a:tailEnd type="none" w="sm" len="sm"/>
          </a:ln>
        </p:spPr>
        <p:txBody>
          <a:bodyPr>
            <a:spAutoFit/>
          </a:bodyPr>
          <a:lstStyle/>
          <a:p>
            <a:pPr eaLnBrk="0" hangingPunct="0">
              <a:spcBef>
                <a:spcPct val="50000"/>
              </a:spcBef>
            </a:pPr>
            <a:r>
              <a:rPr kumimoji="1" lang="en-US" sz="2200" b="1" dirty="0">
                <a:latin typeface="+mn-lt"/>
              </a:rPr>
              <a:t>RTK </a:t>
            </a:r>
            <a:r>
              <a:rPr kumimoji="1" lang="en-US" sz="2200" b="1" dirty="0" smtClean="0">
                <a:latin typeface="+mn-lt"/>
              </a:rPr>
              <a:t>Fixed                 &lt; 2 </a:t>
            </a:r>
            <a:r>
              <a:rPr kumimoji="1" lang="en-US" sz="2200" b="1" dirty="0">
                <a:latin typeface="+mn-lt"/>
              </a:rPr>
              <a:t>cm</a:t>
            </a:r>
            <a:endParaRPr kumimoji="1" lang="en-US" sz="2000" b="1" dirty="0">
              <a:latin typeface="+mn-lt"/>
            </a:endParaRPr>
          </a:p>
        </p:txBody>
      </p:sp>
      <p:sp>
        <p:nvSpPr>
          <p:cNvPr id="632843" name="Text Box 11"/>
          <p:cNvSpPr txBox="1">
            <a:spLocks noChangeArrowheads="1"/>
          </p:cNvSpPr>
          <p:nvPr/>
        </p:nvSpPr>
        <p:spPr bwMode="auto">
          <a:xfrm>
            <a:off x="900112" y="4519930"/>
            <a:ext cx="4156075" cy="469900"/>
          </a:xfrm>
          <a:prstGeom prst="rect">
            <a:avLst/>
          </a:prstGeom>
          <a:solidFill>
            <a:srgbClr val="FFCC00"/>
          </a:solidFill>
          <a:ln w="12700">
            <a:solidFill>
              <a:srgbClr val="000000"/>
            </a:solidFill>
            <a:miter lim="800000"/>
            <a:headEnd type="none" w="sm" len="sm"/>
            <a:tailEnd type="none" w="sm" len="sm"/>
          </a:ln>
          <a:effectLst/>
          <a:extLst/>
        </p:spPr>
        <p:txBody>
          <a:bodyPr>
            <a:spAutoFit/>
          </a:bodyPr>
          <a:lstStyle/>
          <a:p>
            <a:pPr eaLnBrk="0" hangingPunct="0">
              <a:spcBef>
                <a:spcPct val="50000"/>
              </a:spcBef>
              <a:defRPr/>
            </a:pPr>
            <a:r>
              <a:rPr kumimoji="1" lang="en-US" b="1" dirty="0" err="1">
                <a:solidFill>
                  <a:schemeClr val="bg1"/>
                </a:solidFill>
                <a:latin typeface="+mn-lt"/>
              </a:rPr>
              <a:t>Egnos</a:t>
            </a:r>
            <a:r>
              <a:rPr kumimoji="1" lang="en-US" b="1" dirty="0">
                <a:solidFill>
                  <a:schemeClr val="bg1"/>
                </a:solidFill>
                <a:latin typeface="+mn-lt"/>
              </a:rPr>
              <a:t>       </a:t>
            </a:r>
            <a:r>
              <a:rPr kumimoji="1" lang="en-US" b="1" dirty="0" smtClean="0">
                <a:solidFill>
                  <a:schemeClr val="bg1"/>
                </a:solidFill>
                <a:latin typeface="+mn-lt"/>
              </a:rPr>
              <a:t>   100 – 300 cm</a:t>
            </a:r>
            <a:endParaRPr kumimoji="1" lang="en-US" b="1" dirty="0">
              <a:solidFill>
                <a:schemeClr val="bg1"/>
              </a:solidFill>
              <a:latin typeface="+mn-lt"/>
            </a:endParaRPr>
          </a:p>
        </p:txBody>
      </p:sp>
      <p:sp>
        <p:nvSpPr>
          <p:cNvPr id="12297" name="Oval 12"/>
          <p:cNvSpPr>
            <a:spLocks noChangeArrowheads="1"/>
          </p:cNvSpPr>
          <p:nvPr/>
        </p:nvSpPr>
        <p:spPr bwMode="auto">
          <a:xfrm>
            <a:off x="6011863" y="2565400"/>
            <a:ext cx="2016125" cy="1871663"/>
          </a:xfrm>
          <a:prstGeom prst="ellipse">
            <a:avLst/>
          </a:prstGeom>
          <a:solidFill>
            <a:srgbClr val="FFCC00"/>
          </a:solidFill>
          <a:ln w="12700">
            <a:solidFill>
              <a:schemeClr val="bg1"/>
            </a:solidFill>
            <a:round/>
            <a:headEnd/>
            <a:tailEnd/>
          </a:ln>
        </p:spPr>
        <p:txBody>
          <a:bodyPr anchor="ctr">
            <a:spAutoFit/>
          </a:bodyPr>
          <a:lstStyle/>
          <a:p>
            <a:pPr algn="ctr" eaLnBrk="0" hangingPunct="0">
              <a:spcBef>
                <a:spcPct val="50000"/>
              </a:spcBef>
            </a:pPr>
            <a:endParaRPr lang="en-GB"/>
          </a:p>
        </p:txBody>
      </p:sp>
      <p:sp>
        <p:nvSpPr>
          <p:cNvPr id="632845" name="Oval 13"/>
          <p:cNvSpPr>
            <a:spLocks noChangeArrowheads="1"/>
          </p:cNvSpPr>
          <p:nvPr/>
        </p:nvSpPr>
        <p:spPr bwMode="auto">
          <a:xfrm>
            <a:off x="6373813" y="2916238"/>
            <a:ext cx="1366837" cy="1233487"/>
          </a:xfrm>
          <a:prstGeom prst="ellipse">
            <a:avLst/>
          </a:prstGeom>
          <a:solidFill>
            <a:srgbClr val="FFFF00"/>
          </a:solidFill>
          <a:ln w="12700">
            <a:solidFill>
              <a:srgbClr val="000000"/>
            </a:solidFill>
            <a:round/>
            <a:headEnd type="none" w="sm" len="sm"/>
            <a:tailEnd type="none" w="sm" len="sm"/>
          </a:ln>
        </p:spPr>
        <p:txBody>
          <a:bodyPr wrap="none" anchor="ctr"/>
          <a:lstStyle/>
          <a:p>
            <a:pPr algn="ctr" eaLnBrk="0" hangingPunct="0">
              <a:spcBef>
                <a:spcPct val="50000"/>
              </a:spcBef>
            </a:pPr>
            <a:endParaRPr lang="en-GB"/>
          </a:p>
        </p:txBody>
      </p:sp>
      <p:sp>
        <p:nvSpPr>
          <p:cNvPr id="632846" name="Oval 14"/>
          <p:cNvSpPr>
            <a:spLocks noChangeArrowheads="1"/>
          </p:cNvSpPr>
          <p:nvPr/>
        </p:nvSpPr>
        <p:spPr bwMode="auto">
          <a:xfrm>
            <a:off x="6804025" y="3286125"/>
            <a:ext cx="504825" cy="503238"/>
          </a:xfrm>
          <a:prstGeom prst="ellipse">
            <a:avLst/>
          </a:prstGeom>
          <a:solidFill>
            <a:srgbClr val="009900"/>
          </a:solidFill>
          <a:ln w="12700">
            <a:solidFill>
              <a:srgbClr val="000000"/>
            </a:solidFill>
            <a:round/>
            <a:headEnd type="none" w="sm" len="sm"/>
            <a:tailEnd type="none" w="sm" len="sm"/>
          </a:ln>
        </p:spPr>
        <p:txBody>
          <a:bodyPr wrap="none" anchor="ctr"/>
          <a:lstStyle/>
          <a:p>
            <a:pPr algn="ctr" eaLnBrk="0" hangingPunct="0">
              <a:spcBef>
                <a:spcPct val="50000"/>
              </a:spcBef>
            </a:pPr>
            <a:endParaRPr lang="en-GB"/>
          </a:p>
        </p:txBody>
      </p:sp>
      <p:sp>
        <p:nvSpPr>
          <p:cNvPr id="632847" name="Oval 15"/>
          <p:cNvSpPr>
            <a:spLocks noChangeArrowheads="1"/>
          </p:cNvSpPr>
          <p:nvPr/>
        </p:nvSpPr>
        <p:spPr bwMode="auto">
          <a:xfrm>
            <a:off x="7018338" y="3498850"/>
            <a:ext cx="74612" cy="74613"/>
          </a:xfrm>
          <a:prstGeom prst="ellipse">
            <a:avLst/>
          </a:prstGeom>
          <a:solidFill>
            <a:srgbClr val="0000FF"/>
          </a:solidFill>
          <a:ln w="12700">
            <a:solidFill>
              <a:srgbClr val="0000FF"/>
            </a:solidFill>
            <a:round/>
            <a:headEnd type="none" w="sm" len="sm"/>
            <a:tailEnd type="none" w="sm" len="sm"/>
          </a:ln>
        </p:spPr>
        <p:txBody>
          <a:bodyPr wrap="none" anchor="ctr"/>
          <a:lstStyle/>
          <a:p>
            <a:pPr algn="ctr" eaLnBrk="0" hangingPunct="0">
              <a:spcBef>
                <a:spcPct val="50000"/>
              </a:spcBef>
            </a:pPr>
            <a:endParaRPr lang="en-GB"/>
          </a:p>
        </p:txBody>
      </p:sp>
      <p:sp>
        <p:nvSpPr>
          <p:cNvPr id="4" name="Rectangle 3"/>
          <p:cNvSpPr>
            <a:spLocks noChangeArrowheads="1"/>
          </p:cNvSpPr>
          <p:nvPr/>
        </p:nvSpPr>
        <p:spPr bwMode="auto">
          <a:xfrm>
            <a:off x="539750" y="1879600"/>
            <a:ext cx="4743450" cy="2557463"/>
          </a:xfrm>
          <a:prstGeom prst="rect">
            <a:avLst/>
          </a:prstGeom>
          <a:noFill/>
          <a:ln w="127000" algn="ctr">
            <a:solidFill>
              <a:srgbClr val="FF0000"/>
            </a:solidFill>
            <a:round/>
            <a:headEnd/>
            <a:tailEnd/>
          </a:ln>
        </p:spPr>
        <p:txBody>
          <a:bodyPr wrap="none" anchor="ctr">
            <a:spAutoFit/>
          </a:bodyPr>
          <a:lstStyle/>
          <a:p>
            <a:pPr algn="ctr" eaLnBrk="0" hangingPunct="0">
              <a:spcBef>
                <a:spcPct val="50000"/>
              </a:spcBef>
            </a:pPr>
            <a:endParaRPr lang="en-GB"/>
          </a:p>
        </p:txBody>
      </p:sp>
      <p:pic>
        <p:nvPicPr>
          <p:cNvPr id="1027" name="Picture 3"/>
          <p:cNvPicPr>
            <a:picLocks noChangeAspect="1" noChangeArrowheads="1"/>
          </p:cNvPicPr>
          <p:nvPr/>
        </p:nvPicPr>
        <p:blipFill>
          <a:blip r:embed="rId3" cstate="print"/>
          <a:srcRect t="11111" b="45668"/>
          <a:stretch>
            <a:fillRect/>
          </a:stretch>
        </p:blipFill>
        <p:spPr bwMode="auto">
          <a:xfrm>
            <a:off x="516939" y="620688"/>
            <a:ext cx="2005013" cy="1155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2839"/>
                                        </p:tgtEl>
                                        <p:attrNameLst>
                                          <p:attrName>style.visibility</p:attrName>
                                        </p:attrNameLst>
                                      </p:cBhvr>
                                      <p:to>
                                        <p:strVal val="visible"/>
                                      </p:to>
                                    </p:set>
                                    <p:anim calcmode="lin" valueType="num">
                                      <p:cBhvr additive="base">
                                        <p:cTn id="7" dur="500" fill="hold"/>
                                        <p:tgtEl>
                                          <p:spTgt spid="632839"/>
                                        </p:tgtEl>
                                        <p:attrNameLst>
                                          <p:attrName>ppt_x</p:attrName>
                                        </p:attrNameLst>
                                      </p:cBhvr>
                                      <p:tavLst>
                                        <p:tav tm="0">
                                          <p:val>
                                            <p:strVal val="#ppt_x"/>
                                          </p:val>
                                        </p:tav>
                                        <p:tav tm="100000">
                                          <p:val>
                                            <p:strVal val="#ppt_x"/>
                                          </p:val>
                                        </p:tav>
                                      </p:tavLst>
                                    </p:anim>
                                    <p:anim calcmode="lin" valueType="num">
                                      <p:cBhvr additive="base">
                                        <p:cTn id="8" dur="500" fill="hold"/>
                                        <p:tgtEl>
                                          <p:spTgt spid="6328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2835"/>
                                        </p:tgtEl>
                                        <p:attrNameLst>
                                          <p:attrName>style.visibility</p:attrName>
                                        </p:attrNameLst>
                                      </p:cBhvr>
                                      <p:to>
                                        <p:strVal val="visible"/>
                                      </p:to>
                                    </p:set>
                                    <p:anim calcmode="lin" valueType="num">
                                      <p:cBhvr additive="base">
                                        <p:cTn id="11" dur="500" fill="hold"/>
                                        <p:tgtEl>
                                          <p:spTgt spid="632835"/>
                                        </p:tgtEl>
                                        <p:attrNameLst>
                                          <p:attrName>ppt_x</p:attrName>
                                        </p:attrNameLst>
                                      </p:cBhvr>
                                      <p:tavLst>
                                        <p:tav tm="0">
                                          <p:val>
                                            <p:strVal val="#ppt_x"/>
                                          </p:val>
                                        </p:tav>
                                        <p:tav tm="100000">
                                          <p:val>
                                            <p:strVal val="#ppt_x"/>
                                          </p:val>
                                        </p:tav>
                                      </p:tavLst>
                                    </p:anim>
                                    <p:anim calcmode="lin" valueType="num">
                                      <p:cBhvr additive="base">
                                        <p:cTn id="12" dur="500" fill="hold"/>
                                        <p:tgtEl>
                                          <p:spTgt spid="6328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7"/>
                                        </p:tgtEl>
                                        <p:attrNameLst>
                                          <p:attrName>style.visibility</p:attrName>
                                        </p:attrNameLst>
                                      </p:cBhvr>
                                      <p:to>
                                        <p:strVal val="visible"/>
                                      </p:to>
                                    </p:set>
                                    <p:anim calcmode="lin" valueType="num">
                                      <p:cBhvr additive="base">
                                        <p:cTn id="17" dur="500" fill="hold"/>
                                        <p:tgtEl>
                                          <p:spTgt spid="12297"/>
                                        </p:tgtEl>
                                        <p:attrNameLst>
                                          <p:attrName>ppt_x</p:attrName>
                                        </p:attrNameLst>
                                      </p:cBhvr>
                                      <p:tavLst>
                                        <p:tav tm="0">
                                          <p:val>
                                            <p:strVal val="#ppt_x"/>
                                          </p:val>
                                        </p:tav>
                                        <p:tav tm="100000">
                                          <p:val>
                                            <p:strVal val="#ppt_x"/>
                                          </p:val>
                                        </p:tav>
                                      </p:tavLst>
                                    </p:anim>
                                    <p:anim calcmode="lin" valueType="num">
                                      <p:cBhvr additive="base">
                                        <p:cTn id="18" dur="500" fill="hold"/>
                                        <p:tgtEl>
                                          <p:spTgt spid="1229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2843"/>
                                        </p:tgtEl>
                                        <p:attrNameLst>
                                          <p:attrName>style.visibility</p:attrName>
                                        </p:attrNameLst>
                                      </p:cBhvr>
                                      <p:to>
                                        <p:strVal val="visible"/>
                                      </p:to>
                                    </p:set>
                                    <p:anim calcmode="lin" valueType="num">
                                      <p:cBhvr additive="base">
                                        <p:cTn id="21" dur="500" fill="hold"/>
                                        <p:tgtEl>
                                          <p:spTgt spid="632843"/>
                                        </p:tgtEl>
                                        <p:attrNameLst>
                                          <p:attrName>ppt_x</p:attrName>
                                        </p:attrNameLst>
                                      </p:cBhvr>
                                      <p:tavLst>
                                        <p:tav tm="0">
                                          <p:val>
                                            <p:strVal val="#ppt_x"/>
                                          </p:val>
                                        </p:tav>
                                        <p:tav tm="100000">
                                          <p:val>
                                            <p:strVal val="#ppt_x"/>
                                          </p:val>
                                        </p:tav>
                                      </p:tavLst>
                                    </p:anim>
                                    <p:anim calcmode="lin" valueType="num">
                                      <p:cBhvr additive="base">
                                        <p:cTn id="22" dur="500" fill="hold"/>
                                        <p:tgtEl>
                                          <p:spTgt spid="63284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32840"/>
                                        </p:tgtEl>
                                        <p:attrNameLst>
                                          <p:attrName>style.visibility</p:attrName>
                                        </p:attrNameLst>
                                      </p:cBhvr>
                                      <p:to>
                                        <p:strVal val="visible"/>
                                      </p:to>
                                    </p:set>
                                    <p:anim calcmode="lin" valueType="num">
                                      <p:cBhvr additive="base">
                                        <p:cTn id="27" dur="500" fill="hold"/>
                                        <p:tgtEl>
                                          <p:spTgt spid="632840"/>
                                        </p:tgtEl>
                                        <p:attrNameLst>
                                          <p:attrName>ppt_x</p:attrName>
                                        </p:attrNameLst>
                                      </p:cBhvr>
                                      <p:tavLst>
                                        <p:tav tm="0">
                                          <p:val>
                                            <p:strVal val="#ppt_x"/>
                                          </p:val>
                                        </p:tav>
                                        <p:tav tm="100000">
                                          <p:val>
                                            <p:strVal val="#ppt_x"/>
                                          </p:val>
                                        </p:tav>
                                      </p:tavLst>
                                    </p:anim>
                                    <p:anim calcmode="lin" valueType="num">
                                      <p:cBhvr additive="base">
                                        <p:cTn id="28" dur="500" fill="hold"/>
                                        <p:tgtEl>
                                          <p:spTgt spid="6328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2845"/>
                                        </p:tgtEl>
                                        <p:attrNameLst>
                                          <p:attrName>style.visibility</p:attrName>
                                        </p:attrNameLst>
                                      </p:cBhvr>
                                      <p:to>
                                        <p:strVal val="visible"/>
                                      </p:to>
                                    </p:set>
                                    <p:anim calcmode="lin" valueType="num">
                                      <p:cBhvr additive="base">
                                        <p:cTn id="31" dur="500" fill="hold"/>
                                        <p:tgtEl>
                                          <p:spTgt spid="632845"/>
                                        </p:tgtEl>
                                        <p:attrNameLst>
                                          <p:attrName>ppt_x</p:attrName>
                                        </p:attrNameLst>
                                      </p:cBhvr>
                                      <p:tavLst>
                                        <p:tav tm="0">
                                          <p:val>
                                            <p:strVal val="#ppt_x"/>
                                          </p:val>
                                        </p:tav>
                                        <p:tav tm="100000">
                                          <p:val>
                                            <p:strVal val="#ppt_x"/>
                                          </p:val>
                                        </p:tav>
                                      </p:tavLst>
                                    </p:anim>
                                    <p:anim calcmode="lin" valueType="num">
                                      <p:cBhvr additive="base">
                                        <p:cTn id="32" dur="500" fill="hold"/>
                                        <p:tgtEl>
                                          <p:spTgt spid="6328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2841"/>
                                        </p:tgtEl>
                                        <p:attrNameLst>
                                          <p:attrName>style.visibility</p:attrName>
                                        </p:attrNameLst>
                                      </p:cBhvr>
                                      <p:to>
                                        <p:strVal val="visible"/>
                                      </p:to>
                                    </p:set>
                                    <p:anim calcmode="lin" valueType="num">
                                      <p:cBhvr additive="base">
                                        <p:cTn id="37" dur="500" fill="hold"/>
                                        <p:tgtEl>
                                          <p:spTgt spid="632841"/>
                                        </p:tgtEl>
                                        <p:attrNameLst>
                                          <p:attrName>ppt_x</p:attrName>
                                        </p:attrNameLst>
                                      </p:cBhvr>
                                      <p:tavLst>
                                        <p:tav tm="0">
                                          <p:val>
                                            <p:strVal val="#ppt_x"/>
                                          </p:val>
                                        </p:tav>
                                        <p:tav tm="100000">
                                          <p:val>
                                            <p:strVal val="#ppt_x"/>
                                          </p:val>
                                        </p:tav>
                                      </p:tavLst>
                                    </p:anim>
                                    <p:anim calcmode="lin" valueType="num">
                                      <p:cBhvr additive="base">
                                        <p:cTn id="38" dur="500" fill="hold"/>
                                        <p:tgtEl>
                                          <p:spTgt spid="6328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32846"/>
                                        </p:tgtEl>
                                        <p:attrNameLst>
                                          <p:attrName>style.visibility</p:attrName>
                                        </p:attrNameLst>
                                      </p:cBhvr>
                                      <p:to>
                                        <p:strVal val="visible"/>
                                      </p:to>
                                    </p:set>
                                    <p:anim calcmode="lin" valueType="num">
                                      <p:cBhvr additive="base">
                                        <p:cTn id="41" dur="500" fill="hold"/>
                                        <p:tgtEl>
                                          <p:spTgt spid="632846"/>
                                        </p:tgtEl>
                                        <p:attrNameLst>
                                          <p:attrName>ppt_x</p:attrName>
                                        </p:attrNameLst>
                                      </p:cBhvr>
                                      <p:tavLst>
                                        <p:tav tm="0">
                                          <p:val>
                                            <p:strVal val="#ppt_x"/>
                                          </p:val>
                                        </p:tav>
                                        <p:tav tm="100000">
                                          <p:val>
                                            <p:strVal val="#ppt_x"/>
                                          </p:val>
                                        </p:tav>
                                      </p:tavLst>
                                    </p:anim>
                                    <p:anim calcmode="lin" valueType="num">
                                      <p:cBhvr additive="base">
                                        <p:cTn id="42" dur="500" fill="hold"/>
                                        <p:tgtEl>
                                          <p:spTgt spid="6328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32847"/>
                                        </p:tgtEl>
                                        <p:attrNameLst>
                                          <p:attrName>style.visibility</p:attrName>
                                        </p:attrNameLst>
                                      </p:cBhvr>
                                      <p:to>
                                        <p:strVal val="visible"/>
                                      </p:to>
                                    </p:set>
                                    <p:anim calcmode="lin" valueType="num">
                                      <p:cBhvr additive="base">
                                        <p:cTn id="47" dur="500" fill="hold"/>
                                        <p:tgtEl>
                                          <p:spTgt spid="632847"/>
                                        </p:tgtEl>
                                        <p:attrNameLst>
                                          <p:attrName>ppt_x</p:attrName>
                                        </p:attrNameLst>
                                      </p:cBhvr>
                                      <p:tavLst>
                                        <p:tav tm="0">
                                          <p:val>
                                            <p:strVal val="#ppt_x"/>
                                          </p:val>
                                        </p:tav>
                                        <p:tav tm="100000">
                                          <p:val>
                                            <p:strVal val="#ppt_x"/>
                                          </p:val>
                                        </p:tav>
                                      </p:tavLst>
                                    </p:anim>
                                    <p:anim calcmode="lin" valueType="num">
                                      <p:cBhvr additive="base">
                                        <p:cTn id="48" dur="500" fill="hold"/>
                                        <p:tgtEl>
                                          <p:spTgt spid="6328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2842"/>
                                        </p:tgtEl>
                                        <p:attrNameLst>
                                          <p:attrName>style.visibility</p:attrName>
                                        </p:attrNameLst>
                                      </p:cBhvr>
                                      <p:to>
                                        <p:strVal val="visible"/>
                                      </p:to>
                                    </p:set>
                                    <p:anim calcmode="lin" valueType="num">
                                      <p:cBhvr additive="base">
                                        <p:cTn id="51" dur="500" fill="hold"/>
                                        <p:tgtEl>
                                          <p:spTgt spid="632842"/>
                                        </p:tgtEl>
                                        <p:attrNameLst>
                                          <p:attrName>ppt_x</p:attrName>
                                        </p:attrNameLst>
                                      </p:cBhvr>
                                      <p:tavLst>
                                        <p:tav tm="0">
                                          <p:val>
                                            <p:strVal val="#ppt_x"/>
                                          </p:val>
                                        </p:tav>
                                        <p:tav tm="100000">
                                          <p:val>
                                            <p:strVal val="#ppt_x"/>
                                          </p:val>
                                        </p:tav>
                                      </p:tavLst>
                                    </p:anim>
                                    <p:anim calcmode="lin" valueType="num">
                                      <p:cBhvr additive="base">
                                        <p:cTn id="52" dur="500" fill="hold"/>
                                        <p:tgtEl>
                                          <p:spTgt spid="63284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27"/>
                                        </p:tgtEl>
                                        <p:attrNameLst>
                                          <p:attrName>style.visibility</p:attrName>
                                        </p:attrNameLst>
                                      </p:cBhvr>
                                      <p:to>
                                        <p:strVal val="visible"/>
                                      </p:to>
                                    </p:set>
                                    <p:anim calcmode="lin" valueType="num">
                                      <p:cBhvr additive="base">
                                        <p:cTn id="61" dur="500" fill="hold"/>
                                        <p:tgtEl>
                                          <p:spTgt spid="1027"/>
                                        </p:tgtEl>
                                        <p:attrNameLst>
                                          <p:attrName>ppt_x</p:attrName>
                                        </p:attrNameLst>
                                      </p:cBhvr>
                                      <p:tavLst>
                                        <p:tav tm="0">
                                          <p:val>
                                            <p:strVal val="#ppt_x"/>
                                          </p:val>
                                        </p:tav>
                                        <p:tav tm="100000">
                                          <p:val>
                                            <p:strVal val="#ppt_x"/>
                                          </p:val>
                                        </p:tav>
                                      </p:tavLst>
                                    </p:anim>
                                    <p:anim calcmode="lin" valueType="num">
                                      <p:cBhvr additive="base">
                                        <p:cTn id="6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animBg="1"/>
      <p:bldP spid="632839" grpId="0" animBg="1"/>
      <p:bldP spid="632840" grpId="0" animBg="1"/>
      <p:bldP spid="632841" grpId="0" animBg="1"/>
      <p:bldP spid="632842" grpId="0" animBg="1"/>
      <p:bldP spid="632843" grpId="0" animBg="1"/>
      <p:bldP spid="12297" grpId="0" animBg="1"/>
      <p:bldP spid="632845" grpId="0" animBg="1"/>
      <p:bldP spid="632846" grpId="0" animBg="1"/>
      <p:bldP spid="63284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60648"/>
            <a:ext cx="8229600" cy="1001712"/>
          </a:xfrm>
        </p:spPr>
        <p:txBody>
          <a:bodyPr/>
          <a:lstStyle/>
          <a:p>
            <a:r>
              <a:rPr lang="en-GB" dirty="0" smtClean="0"/>
              <a:t>GPS </a:t>
            </a:r>
            <a:r>
              <a:rPr lang="en-GB" dirty="0" err="1" smtClean="0"/>
              <a:t>nauwkeurigheid</a:t>
            </a:r>
            <a:r>
              <a:rPr lang="en-GB" dirty="0" smtClean="0"/>
              <a:t> &amp; </a:t>
            </a:r>
            <a:r>
              <a:rPr lang="en-GB" dirty="0" err="1" smtClean="0"/>
              <a:t>landbouwtoepassingen</a:t>
            </a:r>
            <a:endParaRPr lang="en-GB" dirty="0" smtClean="0"/>
          </a:p>
        </p:txBody>
      </p:sp>
      <p:sp>
        <p:nvSpPr>
          <p:cNvPr id="9219" name="Content Placeholder 2"/>
          <p:cNvSpPr>
            <a:spLocks noGrp="1"/>
          </p:cNvSpPr>
          <p:nvPr>
            <p:ph idx="1"/>
          </p:nvPr>
        </p:nvSpPr>
        <p:spPr>
          <a:xfrm>
            <a:off x="561975" y="1124744"/>
            <a:ext cx="8578850" cy="4775994"/>
          </a:xfrm>
        </p:spPr>
        <p:txBody>
          <a:bodyPr/>
          <a:lstStyle/>
          <a:p>
            <a:r>
              <a:rPr lang="en-GB" sz="2400" dirty="0" smtClean="0"/>
              <a:t>GPS </a:t>
            </a:r>
            <a:r>
              <a:rPr lang="en-GB" sz="2400" dirty="0" err="1" smtClean="0"/>
              <a:t>zonder</a:t>
            </a:r>
            <a:r>
              <a:rPr lang="en-GB" sz="2400" dirty="0" smtClean="0"/>
              <a:t> </a:t>
            </a:r>
            <a:r>
              <a:rPr lang="en-GB" sz="2400" dirty="0" err="1" smtClean="0"/>
              <a:t>correctie</a:t>
            </a:r>
            <a:r>
              <a:rPr lang="en-GB" sz="2400" dirty="0" smtClean="0"/>
              <a:t> 			: </a:t>
            </a:r>
            <a:r>
              <a:rPr lang="en-GB" sz="2400" dirty="0" smtClean="0">
                <a:solidFill>
                  <a:srgbClr val="FFFF00"/>
                </a:solidFill>
              </a:rPr>
              <a:t>500</a:t>
            </a:r>
            <a:r>
              <a:rPr lang="en-GB" sz="2400" dirty="0" smtClean="0"/>
              <a:t> tot </a:t>
            </a:r>
            <a:r>
              <a:rPr lang="en-GB" sz="2400" dirty="0" smtClean="0">
                <a:solidFill>
                  <a:srgbClr val="FFFF00"/>
                </a:solidFill>
              </a:rPr>
              <a:t>1500</a:t>
            </a:r>
            <a:r>
              <a:rPr lang="en-GB" sz="2400" dirty="0" smtClean="0"/>
              <a:t> cm </a:t>
            </a:r>
          </a:p>
          <a:p>
            <a:pPr lvl="1"/>
            <a:r>
              <a:rPr lang="en-GB" sz="2000" dirty="0" err="1" smtClean="0"/>
              <a:t>Niet</a:t>
            </a:r>
            <a:r>
              <a:rPr lang="en-GB" sz="2000" dirty="0" smtClean="0"/>
              <a:t> </a:t>
            </a:r>
            <a:r>
              <a:rPr lang="en-GB" sz="2000" dirty="0" err="1" smtClean="0"/>
              <a:t>geschikt</a:t>
            </a:r>
            <a:r>
              <a:rPr lang="en-GB" sz="2000" dirty="0" smtClean="0"/>
              <a:t> </a:t>
            </a:r>
            <a:r>
              <a:rPr lang="en-GB" sz="2000" dirty="0" err="1" smtClean="0"/>
              <a:t>voor</a:t>
            </a:r>
            <a:r>
              <a:rPr lang="en-GB" sz="2000" dirty="0" smtClean="0"/>
              <a:t> </a:t>
            </a:r>
            <a:r>
              <a:rPr lang="en-GB" sz="2000" dirty="0" err="1" smtClean="0"/>
              <a:t>landbouwtoepassing</a:t>
            </a:r>
            <a:endParaRPr lang="en-GB" sz="2000" dirty="0"/>
          </a:p>
          <a:p>
            <a:pPr marL="457200" lvl="1" indent="0">
              <a:buNone/>
            </a:pPr>
            <a:endParaRPr lang="en-GB" dirty="0" smtClean="0"/>
          </a:p>
          <a:p>
            <a:r>
              <a:rPr lang="en-GB" sz="2400" dirty="0" smtClean="0"/>
              <a:t>GPS met EGNOS </a:t>
            </a:r>
            <a:r>
              <a:rPr lang="en-GB" sz="2400" dirty="0" err="1" smtClean="0"/>
              <a:t>correctie</a:t>
            </a:r>
            <a:r>
              <a:rPr lang="en-GB" sz="2400" dirty="0" smtClean="0"/>
              <a:t>		: </a:t>
            </a:r>
            <a:r>
              <a:rPr lang="en-GB" sz="2400" dirty="0" smtClean="0">
                <a:solidFill>
                  <a:srgbClr val="FFFF00"/>
                </a:solidFill>
              </a:rPr>
              <a:t>100</a:t>
            </a:r>
            <a:r>
              <a:rPr lang="en-GB" sz="2400" dirty="0" smtClean="0"/>
              <a:t> tot </a:t>
            </a:r>
            <a:r>
              <a:rPr lang="en-GB" sz="2400" dirty="0" smtClean="0">
                <a:solidFill>
                  <a:srgbClr val="FFFF00"/>
                </a:solidFill>
              </a:rPr>
              <a:t>300</a:t>
            </a:r>
            <a:r>
              <a:rPr lang="en-GB" sz="2400" dirty="0" smtClean="0"/>
              <a:t> cm</a:t>
            </a:r>
          </a:p>
          <a:p>
            <a:pPr lvl="1"/>
            <a:r>
              <a:rPr lang="en-GB" sz="2000" dirty="0" err="1" smtClean="0"/>
              <a:t>Beperkt</a:t>
            </a:r>
            <a:r>
              <a:rPr lang="en-GB" sz="2000" dirty="0" smtClean="0"/>
              <a:t> </a:t>
            </a:r>
            <a:r>
              <a:rPr lang="en-GB" sz="2000" dirty="0" err="1" smtClean="0"/>
              <a:t>geschikt</a:t>
            </a:r>
            <a:r>
              <a:rPr lang="en-GB" sz="2000" dirty="0" smtClean="0"/>
              <a:t> (</a:t>
            </a:r>
            <a:r>
              <a:rPr lang="en-GB" sz="2000" dirty="0" err="1" smtClean="0"/>
              <a:t>alleen</a:t>
            </a:r>
            <a:r>
              <a:rPr lang="en-GB" sz="2000" dirty="0" smtClean="0"/>
              <a:t> </a:t>
            </a:r>
            <a:r>
              <a:rPr lang="en-GB" sz="2000" dirty="0" err="1" smtClean="0"/>
              <a:t>kunstmest</a:t>
            </a:r>
            <a:r>
              <a:rPr lang="en-GB" sz="2000" dirty="0" smtClean="0"/>
              <a:t> </a:t>
            </a:r>
            <a:r>
              <a:rPr lang="en-GB" sz="2000" dirty="0" err="1" smtClean="0"/>
              <a:t>strooien</a:t>
            </a:r>
            <a:r>
              <a:rPr lang="en-GB" sz="2000" dirty="0" smtClean="0"/>
              <a:t> en </a:t>
            </a:r>
            <a:r>
              <a:rPr lang="en-GB" sz="2000" dirty="0" err="1" smtClean="0"/>
              <a:t>spuiten</a:t>
            </a:r>
            <a:r>
              <a:rPr lang="en-GB" sz="2000" dirty="0" smtClean="0"/>
              <a:t>)</a:t>
            </a:r>
          </a:p>
          <a:p>
            <a:pPr marL="457200" lvl="1" indent="0">
              <a:buNone/>
            </a:pPr>
            <a:endParaRPr lang="en-GB" dirty="0" smtClean="0"/>
          </a:p>
          <a:p>
            <a:r>
              <a:rPr lang="en-GB" sz="2400" dirty="0" smtClean="0"/>
              <a:t>GPS met ‘Differential </a:t>
            </a:r>
            <a:r>
              <a:rPr lang="en-GB" sz="2400" dirty="0" err="1"/>
              <a:t>c</a:t>
            </a:r>
            <a:r>
              <a:rPr lang="en-GB" sz="2400" dirty="0" err="1" smtClean="0"/>
              <a:t>orrectie</a:t>
            </a:r>
            <a:r>
              <a:rPr lang="en-GB" sz="2400" dirty="0" smtClean="0"/>
              <a:t>’ (DGPS)	: </a:t>
            </a:r>
            <a:r>
              <a:rPr lang="en-GB" sz="2400" dirty="0" smtClean="0">
                <a:solidFill>
                  <a:srgbClr val="FFFF00"/>
                </a:solidFill>
              </a:rPr>
              <a:t>10 </a:t>
            </a:r>
            <a:r>
              <a:rPr lang="en-GB" sz="2400" dirty="0" smtClean="0"/>
              <a:t>tot</a:t>
            </a:r>
            <a:r>
              <a:rPr lang="en-GB" sz="2400" dirty="0" smtClean="0">
                <a:solidFill>
                  <a:srgbClr val="FFFF00"/>
                </a:solidFill>
              </a:rPr>
              <a:t> 30</a:t>
            </a:r>
            <a:r>
              <a:rPr lang="en-GB" sz="2400" dirty="0" smtClean="0"/>
              <a:t> cm</a:t>
            </a:r>
          </a:p>
          <a:p>
            <a:pPr lvl="1"/>
            <a:r>
              <a:rPr lang="en-GB" sz="2000" dirty="0" err="1"/>
              <a:t>G</a:t>
            </a:r>
            <a:r>
              <a:rPr lang="en-GB" sz="2000" dirty="0" err="1" smtClean="0"/>
              <a:t>eschikt</a:t>
            </a:r>
            <a:r>
              <a:rPr lang="en-GB" sz="2000" dirty="0" smtClean="0"/>
              <a:t> </a:t>
            </a:r>
            <a:r>
              <a:rPr lang="en-GB" sz="2000" dirty="0" err="1" smtClean="0"/>
              <a:t>voor</a:t>
            </a:r>
            <a:r>
              <a:rPr lang="en-GB" sz="2000" dirty="0" smtClean="0"/>
              <a:t> (parallel </a:t>
            </a:r>
            <a:r>
              <a:rPr lang="en-GB" sz="2000" dirty="0" err="1" smtClean="0"/>
              <a:t>rijden</a:t>
            </a:r>
            <a:r>
              <a:rPr lang="en-GB" sz="2000" dirty="0" smtClean="0"/>
              <a:t>, </a:t>
            </a:r>
            <a:r>
              <a:rPr lang="en-GB" sz="2000" dirty="0" err="1" smtClean="0"/>
              <a:t>variabel</a:t>
            </a:r>
            <a:r>
              <a:rPr lang="en-GB" sz="2000" dirty="0" smtClean="0"/>
              <a:t> </a:t>
            </a:r>
            <a:r>
              <a:rPr lang="en-GB" sz="2000" dirty="0" err="1" smtClean="0"/>
              <a:t>doseren</a:t>
            </a:r>
            <a:r>
              <a:rPr lang="en-GB" sz="2000" dirty="0" smtClean="0"/>
              <a:t> en </a:t>
            </a:r>
            <a:r>
              <a:rPr lang="en-GB" sz="2000" dirty="0" err="1" smtClean="0"/>
              <a:t>sectiecontrole</a:t>
            </a:r>
            <a:r>
              <a:rPr lang="en-GB" sz="2000" dirty="0" smtClean="0"/>
              <a:t>)</a:t>
            </a:r>
          </a:p>
          <a:p>
            <a:pPr marL="457200" lvl="1" indent="0">
              <a:buNone/>
            </a:pPr>
            <a:endParaRPr lang="en-GB" sz="2000" dirty="0" smtClean="0"/>
          </a:p>
          <a:p>
            <a:r>
              <a:rPr lang="en-GB" sz="2400" dirty="0" smtClean="0"/>
              <a:t>GPS met RTK </a:t>
            </a:r>
            <a:r>
              <a:rPr lang="en-GB" sz="2400" dirty="0" err="1" smtClean="0"/>
              <a:t>correctie</a:t>
            </a:r>
            <a:r>
              <a:rPr lang="en-GB" sz="2400" dirty="0" smtClean="0"/>
              <a:t> (RTK-GPS)	: </a:t>
            </a:r>
            <a:r>
              <a:rPr lang="en-GB" sz="2400" dirty="0" smtClean="0">
                <a:solidFill>
                  <a:srgbClr val="FFFF00"/>
                </a:solidFill>
              </a:rPr>
              <a:t>1 </a:t>
            </a:r>
            <a:r>
              <a:rPr lang="en-GB" sz="2400" dirty="0" smtClean="0"/>
              <a:t>tot</a:t>
            </a:r>
            <a:r>
              <a:rPr lang="en-GB" sz="2400" dirty="0" smtClean="0">
                <a:solidFill>
                  <a:srgbClr val="FFFF00"/>
                </a:solidFill>
              </a:rPr>
              <a:t> 2 </a:t>
            </a:r>
            <a:r>
              <a:rPr lang="en-GB" sz="2400" dirty="0" smtClean="0"/>
              <a:t>cm</a:t>
            </a:r>
          </a:p>
          <a:p>
            <a:pPr lvl="1"/>
            <a:r>
              <a:rPr lang="en-GB" sz="2000" dirty="0" err="1" smtClean="0"/>
              <a:t>Zeer</a:t>
            </a:r>
            <a:r>
              <a:rPr lang="en-GB" sz="2000" dirty="0" smtClean="0"/>
              <a:t> </a:t>
            </a:r>
            <a:r>
              <a:rPr lang="en-GB" sz="2000" dirty="0" err="1" smtClean="0"/>
              <a:t>geschikt</a:t>
            </a:r>
            <a:r>
              <a:rPr lang="en-GB" sz="2000" dirty="0" smtClean="0"/>
              <a:t> (</a:t>
            </a:r>
            <a:r>
              <a:rPr lang="en-GB" sz="2000" dirty="0" err="1" smtClean="0"/>
              <a:t>zaaien-schoffelen</a:t>
            </a:r>
            <a:r>
              <a:rPr lang="en-GB" sz="2000" dirty="0" smtClean="0"/>
              <a:t>, </a:t>
            </a:r>
            <a:r>
              <a:rPr lang="en-GB" sz="2000" dirty="0" err="1" smtClean="0"/>
              <a:t>poten</a:t>
            </a:r>
            <a:r>
              <a:rPr lang="en-GB" sz="2000" dirty="0" smtClean="0"/>
              <a:t>, </a:t>
            </a:r>
            <a:r>
              <a:rPr lang="en-GB" sz="2000" dirty="0" err="1" smtClean="0"/>
              <a:t>aanaarden</a:t>
            </a:r>
            <a:r>
              <a:rPr lang="en-GB" sz="2000"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7544" y="260648"/>
            <a:ext cx="8229600" cy="1001712"/>
          </a:xfrm>
        </p:spPr>
        <p:txBody>
          <a:bodyPr/>
          <a:lstStyle/>
          <a:p>
            <a:r>
              <a:rPr lang="en-GB" dirty="0" smtClean="0"/>
              <a:t>EGNOS </a:t>
            </a:r>
            <a:r>
              <a:rPr lang="en-GB" dirty="0" err="1" smtClean="0"/>
              <a:t>correctie</a:t>
            </a:r>
            <a:endParaRPr lang="en-GB" dirty="0" smtClean="0"/>
          </a:p>
        </p:txBody>
      </p:sp>
      <p:sp>
        <p:nvSpPr>
          <p:cNvPr id="12291" name="Content Placeholder 2"/>
          <p:cNvSpPr>
            <a:spLocks noGrp="1"/>
          </p:cNvSpPr>
          <p:nvPr>
            <p:ph idx="1"/>
          </p:nvPr>
        </p:nvSpPr>
        <p:spPr>
          <a:xfrm>
            <a:off x="395288" y="260350"/>
            <a:ext cx="8229600" cy="4343400"/>
          </a:xfrm>
        </p:spPr>
        <p:txBody>
          <a:bodyPr/>
          <a:lstStyle/>
          <a:p>
            <a:r>
              <a:rPr lang="en-GB" dirty="0" err="1" smtClean="0"/>
              <a:t>Europees</a:t>
            </a:r>
            <a:r>
              <a:rPr lang="en-GB" dirty="0" smtClean="0"/>
              <a:t> </a:t>
            </a:r>
            <a:r>
              <a:rPr lang="en-GB" dirty="0" err="1" smtClean="0"/>
              <a:t>satelliet</a:t>
            </a:r>
            <a:r>
              <a:rPr lang="en-GB" dirty="0" smtClean="0"/>
              <a:t> </a:t>
            </a:r>
            <a:r>
              <a:rPr lang="en-GB" dirty="0" err="1" smtClean="0"/>
              <a:t>correctie</a:t>
            </a:r>
            <a:r>
              <a:rPr lang="en-GB" dirty="0" smtClean="0"/>
              <a:t> </a:t>
            </a:r>
            <a:r>
              <a:rPr lang="en-GB" dirty="0" err="1" smtClean="0"/>
              <a:t>systeem</a:t>
            </a:r>
            <a:endParaRPr lang="en-GB" dirty="0" smtClean="0"/>
          </a:p>
          <a:p>
            <a:pPr lvl="1"/>
            <a:r>
              <a:rPr lang="en-GB" dirty="0" smtClean="0"/>
              <a:t>3 extra </a:t>
            </a:r>
            <a:r>
              <a:rPr lang="en-GB" dirty="0" err="1" smtClean="0"/>
              <a:t>satellieten</a:t>
            </a:r>
            <a:r>
              <a:rPr lang="en-GB" dirty="0" smtClean="0"/>
              <a:t> (geo-</a:t>
            </a:r>
            <a:r>
              <a:rPr lang="en-GB" dirty="0" err="1" smtClean="0"/>
              <a:t>stationair</a:t>
            </a:r>
            <a:r>
              <a:rPr lang="en-GB" dirty="0" smtClean="0"/>
              <a:t>)</a:t>
            </a:r>
          </a:p>
          <a:p>
            <a:pPr lvl="1"/>
            <a:r>
              <a:rPr lang="en-GB" dirty="0" err="1" smtClean="0"/>
              <a:t>Netwerk</a:t>
            </a:r>
            <a:r>
              <a:rPr lang="en-GB" dirty="0" smtClean="0"/>
              <a:t> van </a:t>
            </a:r>
            <a:r>
              <a:rPr lang="en-GB" dirty="0" err="1" smtClean="0"/>
              <a:t>grondstations</a:t>
            </a:r>
            <a:r>
              <a:rPr lang="en-GB" dirty="0" smtClean="0"/>
              <a:t/>
            </a:r>
            <a:br>
              <a:rPr lang="en-GB" dirty="0" smtClean="0"/>
            </a:br>
            <a:endParaRPr lang="en-GB" dirty="0" smtClean="0"/>
          </a:p>
          <a:p>
            <a:r>
              <a:rPr lang="en-GB" dirty="0" smtClean="0"/>
              <a:t>GPS met </a:t>
            </a:r>
            <a:r>
              <a:rPr lang="en-GB" dirty="0" err="1" smtClean="0"/>
              <a:t>Egnos</a:t>
            </a:r>
            <a:r>
              <a:rPr lang="en-GB" dirty="0" smtClean="0"/>
              <a:t> </a:t>
            </a:r>
            <a:r>
              <a:rPr lang="en-GB" dirty="0" err="1" smtClean="0"/>
              <a:t>nauwkeurigheid</a:t>
            </a:r>
            <a:r>
              <a:rPr lang="en-GB" dirty="0" smtClean="0"/>
              <a:t> &lt; 1,5 m </a:t>
            </a:r>
            <a:r>
              <a:rPr lang="en-GB" dirty="0" err="1" smtClean="0"/>
              <a:t>afwijking</a:t>
            </a:r>
            <a:endParaRPr lang="en-GB" dirty="0" smtClean="0"/>
          </a:p>
        </p:txBody>
      </p:sp>
      <p:pic>
        <p:nvPicPr>
          <p:cNvPr id="12292" name="Picture 2"/>
          <p:cNvPicPr>
            <a:picLocks noChangeAspect="1" noChangeArrowheads="1"/>
          </p:cNvPicPr>
          <p:nvPr/>
        </p:nvPicPr>
        <p:blipFill>
          <a:blip r:embed="rId3" cstate="print"/>
          <a:srcRect/>
          <a:stretch>
            <a:fillRect/>
          </a:stretch>
        </p:blipFill>
        <p:spPr bwMode="auto">
          <a:xfrm>
            <a:off x="3990603" y="4152009"/>
            <a:ext cx="5133975" cy="2733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7544" y="260648"/>
            <a:ext cx="8229600" cy="1001712"/>
          </a:xfrm>
        </p:spPr>
        <p:txBody>
          <a:bodyPr/>
          <a:lstStyle/>
          <a:p>
            <a:r>
              <a:rPr lang="en-GB" dirty="0" smtClean="0"/>
              <a:t>DGPS </a:t>
            </a:r>
            <a:r>
              <a:rPr lang="en-GB" dirty="0" err="1" smtClean="0"/>
              <a:t>correctie</a:t>
            </a:r>
            <a:endParaRPr lang="en-GB" dirty="0" smtClean="0"/>
          </a:p>
        </p:txBody>
      </p:sp>
      <p:sp>
        <p:nvSpPr>
          <p:cNvPr id="13315" name="Content Placeholder 2"/>
          <p:cNvSpPr>
            <a:spLocks noGrp="1"/>
          </p:cNvSpPr>
          <p:nvPr>
            <p:ph idx="1"/>
          </p:nvPr>
        </p:nvSpPr>
        <p:spPr>
          <a:xfrm>
            <a:off x="468313" y="1019175"/>
            <a:ext cx="8229600" cy="4343400"/>
          </a:xfrm>
        </p:spPr>
        <p:txBody>
          <a:bodyPr/>
          <a:lstStyle/>
          <a:p>
            <a:r>
              <a:rPr lang="en-GB" dirty="0" smtClean="0"/>
              <a:t>‘Differential GPS’</a:t>
            </a:r>
          </a:p>
          <a:p>
            <a:pPr lvl="1"/>
            <a:r>
              <a:rPr lang="en-GB" dirty="0" err="1" smtClean="0"/>
              <a:t>Netwerk</a:t>
            </a:r>
            <a:r>
              <a:rPr lang="en-GB" dirty="0" smtClean="0"/>
              <a:t> van </a:t>
            </a:r>
            <a:r>
              <a:rPr lang="en-GB" dirty="0" err="1" smtClean="0"/>
              <a:t>vaste</a:t>
            </a:r>
            <a:r>
              <a:rPr lang="en-GB" dirty="0" smtClean="0"/>
              <a:t> </a:t>
            </a:r>
            <a:r>
              <a:rPr lang="en-GB" dirty="0" err="1" smtClean="0"/>
              <a:t>grondstations</a:t>
            </a:r>
            <a:endParaRPr lang="en-GB" dirty="0" smtClean="0"/>
          </a:p>
          <a:p>
            <a:pPr lvl="1"/>
            <a:r>
              <a:rPr lang="en-GB" dirty="0" smtClean="0"/>
              <a:t>UHF radio </a:t>
            </a:r>
            <a:r>
              <a:rPr lang="en-GB" dirty="0" err="1" smtClean="0"/>
              <a:t>frequenties</a:t>
            </a:r>
            <a:r>
              <a:rPr lang="en-GB" dirty="0" smtClean="0"/>
              <a:t/>
            </a:r>
            <a:br>
              <a:rPr lang="en-GB" dirty="0" smtClean="0"/>
            </a:br>
            <a:endParaRPr lang="en-GB" dirty="0" smtClean="0"/>
          </a:p>
          <a:p>
            <a:r>
              <a:rPr lang="en-GB" dirty="0" smtClean="0"/>
              <a:t>Tot 20 cm </a:t>
            </a:r>
            <a:r>
              <a:rPr lang="en-GB" dirty="0" err="1" smtClean="0"/>
              <a:t>nauwkeurig</a:t>
            </a:r>
            <a:endParaRPr lang="en-GB" dirty="0" smtClean="0"/>
          </a:p>
        </p:txBody>
      </p:sp>
      <p:pic>
        <p:nvPicPr>
          <p:cNvPr id="13316" name="Picture 2"/>
          <p:cNvPicPr>
            <a:picLocks noChangeAspect="1" noChangeArrowheads="1"/>
          </p:cNvPicPr>
          <p:nvPr/>
        </p:nvPicPr>
        <p:blipFill>
          <a:blip r:embed="rId3" cstate="print"/>
          <a:srcRect/>
          <a:stretch>
            <a:fillRect/>
          </a:stretch>
        </p:blipFill>
        <p:spPr bwMode="auto">
          <a:xfrm>
            <a:off x="6875463" y="2708275"/>
            <a:ext cx="2095500" cy="3143250"/>
          </a:xfrm>
          <a:prstGeom prst="rect">
            <a:avLst/>
          </a:prstGeom>
          <a:noFill/>
          <a:ln w="9525">
            <a:noFill/>
            <a:miter lim="800000"/>
            <a:headEnd/>
            <a:tailEnd/>
          </a:ln>
        </p:spPr>
      </p:pic>
      <p:pic>
        <p:nvPicPr>
          <p:cNvPr id="13317" name="Picture 3"/>
          <p:cNvPicPr>
            <a:picLocks noChangeAspect="1" noChangeArrowheads="1"/>
          </p:cNvPicPr>
          <p:nvPr/>
        </p:nvPicPr>
        <p:blipFill>
          <a:blip r:embed="rId4" cstate="print"/>
          <a:srcRect/>
          <a:stretch>
            <a:fillRect/>
          </a:stretch>
        </p:blipFill>
        <p:spPr bwMode="auto">
          <a:xfrm>
            <a:off x="6908800" y="985838"/>
            <a:ext cx="2028825" cy="1628775"/>
          </a:xfrm>
          <a:prstGeom prst="rect">
            <a:avLst/>
          </a:prstGeom>
          <a:noFill/>
          <a:ln w="9525">
            <a:noFill/>
            <a:miter lim="800000"/>
            <a:headEnd/>
            <a:tailEnd/>
          </a:ln>
        </p:spPr>
      </p:pic>
      <p:pic>
        <p:nvPicPr>
          <p:cNvPr id="13318" name="Picture 4"/>
          <p:cNvPicPr>
            <a:picLocks noChangeAspect="1" noChangeArrowheads="1"/>
          </p:cNvPicPr>
          <p:nvPr/>
        </p:nvPicPr>
        <p:blipFill>
          <a:blip r:embed="rId5" cstate="print"/>
          <a:srcRect/>
          <a:stretch>
            <a:fillRect/>
          </a:stretch>
        </p:blipFill>
        <p:spPr bwMode="auto">
          <a:xfrm>
            <a:off x="4471988" y="3816350"/>
            <a:ext cx="2378075" cy="2047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260648"/>
            <a:ext cx="8229600" cy="1001712"/>
          </a:xfrm>
        </p:spPr>
        <p:txBody>
          <a:bodyPr/>
          <a:lstStyle/>
          <a:p>
            <a:r>
              <a:rPr lang="en-GB" dirty="0" smtClean="0"/>
              <a:t>RTK </a:t>
            </a:r>
            <a:r>
              <a:rPr lang="en-GB" dirty="0" err="1" smtClean="0"/>
              <a:t>correctie</a:t>
            </a:r>
            <a:endParaRPr lang="en-GB" dirty="0" smtClean="0"/>
          </a:p>
        </p:txBody>
      </p:sp>
      <p:sp>
        <p:nvSpPr>
          <p:cNvPr id="14339" name="Content Placeholder 2"/>
          <p:cNvSpPr>
            <a:spLocks noGrp="1"/>
          </p:cNvSpPr>
          <p:nvPr>
            <p:ph idx="1"/>
          </p:nvPr>
        </p:nvSpPr>
        <p:spPr>
          <a:xfrm>
            <a:off x="395288" y="1029816"/>
            <a:ext cx="5414821" cy="4343400"/>
          </a:xfrm>
        </p:spPr>
        <p:txBody>
          <a:bodyPr/>
          <a:lstStyle/>
          <a:p>
            <a:r>
              <a:rPr lang="en-GB" dirty="0" smtClean="0"/>
              <a:t>‘Real Time Kinematic’ GPS</a:t>
            </a:r>
          </a:p>
          <a:p>
            <a:pPr lvl="1"/>
            <a:r>
              <a:rPr lang="en-GB" dirty="0" smtClean="0"/>
              <a:t>Vast </a:t>
            </a:r>
            <a:r>
              <a:rPr lang="en-GB" dirty="0" err="1" smtClean="0"/>
              <a:t>grondstation</a:t>
            </a:r>
            <a:endParaRPr lang="en-GB" dirty="0" smtClean="0"/>
          </a:p>
          <a:p>
            <a:pPr lvl="1"/>
            <a:r>
              <a:rPr lang="en-GB" dirty="0" smtClean="0"/>
              <a:t>In Nederland: </a:t>
            </a:r>
            <a:r>
              <a:rPr lang="en-GB" dirty="0" err="1" smtClean="0"/>
              <a:t>binnen</a:t>
            </a:r>
            <a:r>
              <a:rPr lang="en-GB" dirty="0" smtClean="0"/>
              <a:t> 10 km van de trekker</a:t>
            </a:r>
          </a:p>
          <a:p>
            <a:pPr lvl="1"/>
            <a:r>
              <a:rPr lang="en-GB" dirty="0" smtClean="0"/>
              <a:t>FM radio </a:t>
            </a:r>
            <a:r>
              <a:rPr lang="en-GB" dirty="0" err="1" smtClean="0"/>
              <a:t>frequentie</a:t>
            </a:r>
            <a:r>
              <a:rPr lang="en-GB" dirty="0" smtClean="0"/>
              <a:t> </a:t>
            </a:r>
            <a:r>
              <a:rPr lang="en-GB" dirty="0" err="1" smtClean="0"/>
              <a:t>correctie</a:t>
            </a:r>
            <a:endParaRPr lang="en-GB" dirty="0" smtClean="0"/>
          </a:p>
          <a:p>
            <a:pPr lvl="1"/>
            <a:r>
              <a:rPr lang="en-GB" dirty="0" smtClean="0"/>
              <a:t>06 GPS </a:t>
            </a:r>
            <a:r>
              <a:rPr lang="en-GB" dirty="0" err="1" smtClean="0"/>
              <a:t>correctie</a:t>
            </a:r>
            <a:r>
              <a:rPr lang="en-GB" dirty="0" smtClean="0"/>
              <a:t> via </a:t>
            </a:r>
            <a:r>
              <a:rPr lang="en-GB" dirty="0" err="1" smtClean="0"/>
              <a:t>telefoon</a:t>
            </a:r>
            <a:r>
              <a:rPr lang="en-GB" dirty="0" smtClean="0"/>
              <a:t> modem</a:t>
            </a:r>
            <a:br>
              <a:rPr lang="en-GB" dirty="0" smtClean="0"/>
            </a:br>
            <a:endParaRPr lang="en-GB" dirty="0" smtClean="0"/>
          </a:p>
          <a:p>
            <a:r>
              <a:rPr lang="en-GB" dirty="0" err="1" smtClean="0"/>
              <a:t>Nauwkeurig</a:t>
            </a:r>
            <a:r>
              <a:rPr lang="en-GB" dirty="0" smtClean="0"/>
              <a:t> </a:t>
            </a:r>
            <a:r>
              <a:rPr lang="en-GB" dirty="0" err="1" smtClean="0"/>
              <a:t>afwijking</a:t>
            </a:r>
            <a:r>
              <a:rPr lang="en-GB" dirty="0" smtClean="0"/>
              <a:t> &lt;2 cm</a:t>
            </a:r>
          </a:p>
        </p:txBody>
      </p:sp>
      <p:pic>
        <p:nvPicPr>
          <p:cNvPr id="14340" name="Picture 2"/>
          <p:cNvPicPr>
            <a:picLocks noChangeAspect="1" noChangeArrowheads="1"/>
          </p:cNvPicPr>
          <p:nvPr/>
        </p:nvPicPr>
        <p:blipFill>
          <a:blip r:embed="rId3" cstate="print"/>
          <a:srcRect/>
          <a:stretch>
            <a:fillRect/>
          </a:stretch>
        </p:blipFill>
        <p:spPr bwMode="auto">
          <a:xfrm>
            <a:off x="5810109" y="116633"/>
            <a:ext cx="3192604" cy="2232248"/>
          </a:xfrm>
          <a:prstGeom prst="rect">
            <a:avLst/>
          </a:prstGeom>
          <a:noFill/>
          <a:ln w="9525">
            <a:noFill/>
            <a:miter lim="800000"/>
            <a:headEnd/>
            <a:tailEnd/>
          </a:ln>
        </p:spPr>
      </p:pic>
      <p:pic>
        <p:nvPicPr>
          <p:cNvPr id="14341" name="Picture 3"/>
          <p:cNvPicPr>
            <a:picLocks noChangeAspect="1" noChangeArrowheads="1"/>
          </p:cNvPicPr>
          <p:nvPr/>
        </p:nvPicPr>
        <p:blipFill>
          <a:blip r:embed="rId4" cstate="print"/>
          <a:srcRect/>
          <a:stretch>
            <a:fillRect/>
          </a:stretch>
        </p:blipFill>
        <p:spPr bwMode="auto">
          <a:xfrm>
            <a:off x="5810109" y="3628357"/>
            <a:ext cx="3312187" cy="24781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260648"/>
            <a:ext cx="8229600" cy="1001712"/>
          </a:xfrm>
        </p:spPr>
        <p:txBody>
          <a:bodyPr/>
          <a:lstStyle/>
          <a:p>
            <a:r>
              <a:rPr lang="en-US" dirty="0" err="1" smtClean="0"/>
              <a:t>Leerdoelen</a:t>
            </a:r>
            <a:endParaRPr lang="nl-NL" dirty="0" smtClean="0"/>
          </a:p>
        </p:txBody>
      </p:sp>
      <p:sp>
        <p:nvSpPr>
          <p:cNvPr id="14339" name="Rectangle 3"/>
          <p:cNvSpPr>
            <a:spLocks noGrp="1" noChangeArrowheads="1"/>
          </p:cNvSpPr>
          <p:nvPr>
            <p:ph type="body" idx="1"/>
          </p:nvPr>
        </p:nvSpPr>
        <p:spPr>
          <a:xfrm>
            <a:off x="457200" y="1371600"/>
            <a:ext cx="8231188" cy="4343400"/>
          </a:xfrm>
        </p:spPr>
        <p:txBody>
          <a:bodyPr/>
          <a:lstStyle/>
          <a:p>
            <a:pPr marL="0" indent="0">
              <a:lnSpc>
                <a:spcPct val="90000"/>
              </a:lnSpc>
              <a:buFont typeface="Wingdings" pitchFamily="2" charset="2"/>
              <a:buNone/>
              <a:defRPr/>
            </a:pPr>
            <a:r>
              <a:rPr lang="nl-NL" sz="2000" dirty="0" smtClean="0"/>
              <a:t>Basiskennis voor niveau 3/4/5</a:t>
            </a:r>
          </a:p>
          <a:p>
            <a:pPr marL="0" indent="0">
              <a:lnSpc>
                <a:spcPct val="90000"/>
              </a:lnSpc>
              <a:buFont typeface="Wingdings" pitchFamily="2" charset="2"/>
              <a:buNone/>
              <a:defRPr/>
            </a:pPr>
            <a:endParaRPr lang="nl-NL" sz="2000" dirty="0" smtClean="0"/>
          </a:p>
          <a:p>
            <a:pPr>
              <a:lnSpc>
                <a:spcPct val="90000"/>
              </a:lnSpc>
              <a:defRPr/>
            </a:pPr>
            <a:r>
              <a:rPr lang="nl-NL" sz="2000" dirty="0" smtClean="0"/>
              <a:t>De </a:t>
            </a:r>
            <a:r>
              <a:rPr lang="nl-NL" sz="2000" dirty="0" smtClean="0">
                <a:solidFill>
                  <a:srgbClr val="FFFF00"/>
                </a:solidFill>
              </a:rPr>
              <a:t>deelnemer</a:t>
            </a:r>
            <a:r>
              <a:rPr lang="nl-NL" sz="2000" dirty="0" smtClean="0"/>
              <a:t> heeft inzicht in de mogelijkheden, beperkingen en nauwkeurigheid van plaatsbepaling met GPS.</a:t>
            </a:r>
          </a:p>
          <a:p>
            <a:pPr>
              <a:lnSpc>
                <a:spcPct val="90000"/>
              </a:lnSpc>
              <a:defRPr/>
            </a:pPr>
            <a:r>
              <a:rPr lang="nl-NL" sz="2000" dirty="0" smtClean="0"/>
              <a:t>De </a:t>
            </a:r>
            <a:r>
              <a:rPr lang="nl-NL" sz="2000" dirty="0" smtClean="0">
                <a:solidFill>
                  <a:srgbClr val="FFFF00"/>
                </a:solidFill>
              </a:rPr>
              <a:t>deelnemer</a:t>
            </a:r>
            <a:r>
              <a:rPr lang="nl-NL" sz="2000" dirty="0" smtClean="0"/>
              <a:t> kan m.b.v. GPS, percelen en plekken binnen percelen opmeten (punten, lijnen en vlakken).</a:t>
            </a:r>
          </a:p>
          <a:p>
            <a:pPr>
              <a:lnSpc>
                <a:spcPct val="90000"/>
              </a:lnSpc>
              <a:defRPr/>
            </a:pPr>
            <a:r>
              <a:rPr lang="nl-NL" sz="2000" dirty="0" smtClean="0"/>
              <a:t>De </a:t>
            </a:r>
            <a:r>
              <a:rPr lang="nl-NL" sz="2000" dirty="0" smtClean="0">
                <a:solidFill>
                  <a:srgbClr val="FFFF00"/>
                </a:solidFill>
              </a:rPr>
              <a:t>deelnemer</a:t>
            </a:r>
            <a:r>
              <a:rPr lang="nl-NL" sz="2000" dirty="0" smtClean="0"/>
              <a:t> is in staat eerder vastgelegde objecten terug te vinden.</a:t>
            </a:r>
          </a:p>
          <a:p>
            <a:pPr>
              <a:lnSpc>
                <a:spcPct val="90000"/>
              </a:lnSpc>
              <a:defRPr/>
            </a:pPr>
            <a:endParaRPr lang="nl-NL" sz="2000" dirty="0"/>
          </a:p>
          <a:p>
            <a:pPr marL="0" indent="0">
              <a:lnSpc>
                <a:spcPct val="90000"/>
              </a:lnSpc>
              <a:buFont typeface="Wingdings" pitchFamily="2" charset="2"/>
              <a:buNone/>
              <a:defRPr/>
            </a:pPr>
            <a:r>
              <a:rPr lang="nl-NL" sz="2000" dirty="0" smtClean="0"/>
              <a:t>Verdiepingskennis voor niveau 4/5</a:t>
            </a:r>
          </a:p>
          <a:p>
            <a:pPr>
              <a:lnSpc>
                <a:spcPct val="90000"/>
              </a:lnSpc>
              <a:defRPr/>
            </a:pPr>
            <a:r>
              <a:rPr lang="nl-NL" sz="2000" dirty="0" smtClean="0">
                <a:solidFill>
                  <a:srgbClr val="FFFF00"/>
                </a:solidFill>
              </a:rPr>
              <a:t>De deelnemer kan de verschillen  tussen satellietsystemen </a:t>
            </a:r>
            <a:r>
              <a:rPr lang="nl-NL" sz="2000" dirty="0" smtClean="0"/>
              <a:t>en gebruikte technieken zoals RTK – GPS </a:t>
            </a:r>
            <a:r>
              <a:rPr lang="nl-NL" sz="2000" dirty="0" smtClean="0">
                <a:solidFill>
                  <a:srgbClr val="FFFF00"/>
                </a:solidFill>
              </a:rPr>
              <a:t>benoemen</a:t>
            </a:r>
            <a:endParaRPr lang="nl-NL" sz="2000" dirty="0" smtClean="0"/>
          </a:p>
          <a:p>
            <a:pPr>
              <a:lnSpc>
                <a:spcPct val="90000"/>
              </a:lnSpc>
              <a:defRPr/>
            </a:pPr>
            <a:r>
              <a:rPr lang="nl-NL" sz="2000" dirty="0" smtClean="0"/>
              <a:t>De </a:t>
            </a:r>
            <a:r>
              <a:rPr lang="nl-NL" sz="2000" dirty="0" smtClean="0">
                <a:solidFill>
                  <a:srgbClr val="FFFF00"/>
                </a:solidFill>
              </a:rPr>
              <a:t>deelnemer</a:t>
            </a:r>
            <a:r>
              <a:rPr lang="nl-NL" sz="2000" dirty="0" smtClean="0"/>
              <a:t> is in staat de vastgelegde gegevens te interpreteren en voor vervolgstappen te gebruiken.</a:t>
            </a:r>
          </a:p>
          <a:p>
            <a:pPr>
              <a:lnSpc>
                <a:spcPct val="90000"/>
              </a:lnSpc>
              <a:defRPr/>
            </a:pPr>
            <a:endParaRPr lang="nl-NL"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1514" y="260648"/>
            <a:ext cx="8229600" cy="1001712"/>
          </a:xfrm>
        </p:spPr>
        <p:txBody>
          <a:bodyPr/>
          <a:lstStyle/>
          <a:p>
            <a:r>
              <a:rPr lang="en-US" dirty="0" smtClean="0"/>
              <a:t>GPS </a:t>
            </a:r>
            <a:r>
              <a:rPr lang="en-US" dirty="0" err="1" smtClean="0"/>
              <a:t>toepassingen</a:t>
            </a:r>
            <a:r>
              <a:rPr lang="en-US" dirty="0" smtClean="0"/>
              <a:t> in de </a:t>
            </a:r>
            <a:r>
              <a:rPr lang="en-US" dirty="0" err="1" smtClean="0"/>
              <a:t>groensector</a:t>
            </a:r>
            <a:endParaRPr lang="en-US" dirty="0" smtClean="0"/>
          </a:p>
        </p:txBody>
      </p:sp>
      <p:pic>
        <p:nvPicPr>
          <p:cNvPr id="17411" name="Picture 1"/>
          <p:cNvPicPr>
            <a:picLocks noChangeAspect="1"/>
          </p:cNvPicPr>
          <p:nvPr/>
        </p:nvPicPr>
        <p:blipFill>
          <a:blip r:embed="rId3" cstate="print"/>
          <a:srcRect/>
          <a:stretch>
            <a:fillRect/>
          </a:stretch>
        </p:blipFill>
        <p:spPr bwMode="auto">
          <a:xfrm>
            <a:off x="1011238" y="1143000"/>
            <a:ext cx="2192337" cy="1644650"/>
          </a:xfrm>
          <a:prstGeom prst="rect">
            <a:avLst/>
          </a:prstGeom>
          <a:noFill/>
          <a:ln w="9525">
            <a:noFill/>
            <a:miter lim="800000"/>
            <a:headEnd/>
            <a:tailEnd/>
          </a:ln>
        </p:spPr>
      </p:pic>
      <p:pic>
        <p:nvPicPr>
          <p:cNvPr id="17412" name="Picture 2"/>
          <p:cNvPicPr>
            <a:picLocks noChangeAspect="1"/>
          </p:cNvPicPr>
          <p:nvPr/>
        </p:nvPicPr>
        <p:blipFill>
          <a:blip r:embed="rId4" cstate="print"/>
          <a:srcRect/>
          <a:stretch>
            <a:fillRect/>
          </a:stretch>
        </p:blipFill>
        <p:spPr bwMode="auto">
          <a:xfrm>
            <a:off x="6156325" y="1076325"/>
            <a:ext cx="2251075" cy="1690688"/>
          </a:xfrm>
          <a:prstGeom prst="rect">
            <a:avLst/>
          </a:prstGeom>
          <a:noFill/>
          <a:ln w="9525">
            <a:noFill/>
            <a:miter lim="800000"/>
            <a:headEnd/>
            <a:tailEnd/>
          </a:ln>
        </p:spPr>
      </p:pic>
      <p:pic>
        <p:nvPicPr>
          <p:cNvPr id="17413" name="Picture 3"/>
          <p:cNvPicPr>
            <a:picLocks noChangeAspect="1"/>
          </p:cNvPicPr>
          <p:nvPr/>
        </p:nvPicPr>
        <p:blipFill>
          <a:blip r:embed="rId5" cstate="print"/>
          <a:srcRect/>
          <a:stretch>
            <a:fillRect/>
          </a:stretch>
        </p:blipFill>
        <p:spPr bwMode="auto">
          <a:xfrm>
            <a:off x="3563938" y="1905000"/>
            <a:ext cx="2286000" cy="1524000"/>
          </a:xfrm>
          <a:prstGeom prst="rect">
            <a:avLst/>
          </a:prstGeom>
          <a:noFill/>
          <a:ln w="9525">
            <a:noFill/>
            <a:miter lim="800000"/>
            <a:headEnd/>
            <a:tailEnd/>
          </a:ln>
        </p:spPr>
      </p:pic>
      <p:sp>
        <p:nvSpPr>
          <p:cNvPr id="17414" name="TextBox 2"/>
          <p:cNvSpPr txBox="1">
            <a:spLocks noChangeArrowheads="1"/>
          </p:cNvSpPr>
          <p:nvPr/>
        </p:nvSpPr>
        <p:spPr bwMode="auto">
          <a:xfrm>
            <a:off x="838865" y="4725144"/>
            <a:ext cx="7705725" cy="1015663"/>
          </a:xfrm>
          <a:prstGeom prst="rect">
            <a:avLst/>
          </a:prstGeom>
          <a:noFill/>
          <a:ln w="9525">
            <a:noFill/>
            <a:miter lim="800000"/>
            <a:headEnd/>
            <a:tailEnd/>
          </a:ln>
        </p:spPr>
        <p:txBody>
          <a:bodyPr>
            <a:spAutoFit/>
          </a:bodyPr>
          <a:lstStyle/>
          <a:p>
            <a:pPr algn="ctr" eaLnBrk="0" hangingPunct="0">
              <a:spcBef>
                <a:spcPct val="50000"/>
              </a:spcBef>
            </a:pPr>
            <a:r>
              <a:rPr lang="en-GB" dirty="0" err="1" smtClean="0"/>
              <a:t>Voorbeelden</a:t>
            </a:r>
            <a:r>
              <a:rPr lang="en-GB" dirty="0" smtClean="0"/>
              <a:t>: </a:t>
            </a:r>
            <a:r>
              <a:rPr lang="en-GB" dirty="0" err="1" smtClean="0"/>
              <a:t>akkerbouw</a:t>
            </a:r>
            <a:r>
              <a:rPr lang="en-GB" dirty="0" smtClean="0"/>
              <a:t>, </a:t>
            </a:r>
            <a:r>
              <a:rPr lang="en-GB" dirty="0" err="1" smtClean="0"/>
              <a:t>veehouderij</a:t>
            </a:r>
            <a:r>
              <a:rPr lang="en-GB" dirty="0" smtClean="0"/>
              <a:t> en </a:t>
            </a:r>
            <a:r>
              <a:rPr lang="en-GB" dirty="0" err="1" smtClean="0"/>
              <a:t>groenvoorziening</a:t>
            </a:r>
            <a:endParaRPr lang="en-GB" dirty="0" smtClean="0"/>
          </a:p>
          <a:p>
            <a:pPr algn="ctr" eaLnBrk="0" hangingPunct="0">
              <a:spcBef>
                <a:spcPct val="50000"/>
              </a:spcBef>
            </a:pPr>
            <a:r>
              <a:rPr lang="en-GB" dirty="0" smtClean="0"/>
              <a:t> </a:t>
            </a:r>
            <a:endParaRPr lang="en-GB" dirty="0"/>
          </a:p>
        </p:txBody>
      </p:sp>
      <p:pic>
        <p:nvPicPr>
          <p:cNvPr id="17415" name="Picture 1"/>
          <p:cNvPicPr>
            <a:picLocks noChangeAspect="1"/>
          </p:cNvPicPr>
          <p:nvPr/>
        </p:nvPicPr>
        <p:blipFill>
          <a:blip r:embed="rId6" cstate="print"/>
          <a:srcRect/>
          <a:stretch>
            <a:fillRect/>
          </a:stretch>
        </p:blipFill>
        <p:spPr bwMode="auto">
          <a:xfrm>
            <a:off x="3563938" y="1843088"/>
            <a:ext cx="2376487" cy="1647825"/>
          </a:xfrm>
          <a:prstGeom prst="rect">
            <a:avLst/>
          </a:prstGeom>
          <a:noFill/>
          <a:ln w="9525">
            <a:noFill/>
            <a:miter lim="800000"/>
            <a:headEnd/>
            <a:tailEnd/>
          </a:ln>
        </p:spPr>
      </p:pic>
      <p:pic>
        <p:nvPicPr>
          <p:cNvPr id="17416" name="Picture 2"/>
          <p:cNvPicPr>
            <a:picLocks noChangeAspect="1"/>
          </p:cNvPicPr>
          <p:nvPr/>
        </p:nvPicPr>
        <p:blipFill>
          <a:blip r:embed="rId7" cstate="print"/>
          <a:srcRect/>
          <a:stretch>
            <a:fillRect/>
          </a:stretch>
        </p:blipFill>
        <p:spPr bwMode="auto">
          <a:xfrm>
            <a:off x="1011238" y="2767013"/>
            <a:ext cx="2192337" cy="1644650"/>
          </a:xfrm>
          <a:prstGeom prst="rect">
            <a:avLst/>
          </a:prstGeom>
          <a:noFill/>
          <a:ln w="9525">
            <a:noFill/>
            <a:miter lim="800000"/>
            <a:headEnd/>
            <a:tailEnd/>
          </a:ln>
        </p:spPr>
      </p:pic>
      <p:pic>
        <p:nvPicPr>
          <p:cNvPr id="17417" name="Picture 3"/>
          <p:cNvPicPr>
            <a:picLocks noChangeAspect="1"/>
          </p:cNvPicPr>
          <p:nvPr/>
        </p:nvPicPr>
        <p:blipFill>
          <a:blip r:embed="rId8" cstate="print"/>
          <a:srcRect/>
          <a:stretch>
            <a:fillRect/>
          </a:stretch>
        </p:blipFill>
        <p:spPr bwMode="auto">
          <a:xfrm>
            <a:off x="6156325" y="2778125"/>
            <a:ext cx="2251075" cy="1690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4" y="294938"/>
            <a:ext cx="8229600" cy="1001712"/>
          </a:xfrm>
        </p:spPr>
        <p:txBody>
          <a:bodyPr/>
          <a:lstStyle/>
          <a:p>
            <a:r>
              <a:rPr lang="en-GB" dirty="0" err="1" smtClean="0"/>
              <a:t>Toepassingen</a:t>
            </a:r>
            <a:r>
              <a:rPr lang="en-GB" dirty="0" smtClean="0"/>
              <a:t> </a:t>
            </a:r>
            <a:r>
              <a:rPr lang="en-GB" dirty="0" err="1" smtClean="0"/>
              <a:t>landbouwbedrijf</a:t>
            </a:r>
            <a:r>
              <a:rPr lang="en-GB" dirty="0" smtClean="0"/>
              <a:t> </a:t>
            </a:r>
            <a:r>
              <a:rPr lang="en-GB" dirty="0" err="1" smtClean="0"/>
              <a:t>toekomst</a:t>
            </a:r>
            <a:endParaRPr lang="en-GB" dirty="0"/>
          </a:p>
        </p:txBody>
      </p:sp>
      <p:sp>
        <p:nvSpPr>
          <p:cNvPr id="3" name="Content Placeholder 2"/>
          <p:cNvSpPr>
            <a:spLocks noGrp="1"/>
          </p:cNvSpPr>
          <p:nvPr>
            <p:ph idx="1"/>
          </p:nvPr>
        </p:nvSpPr>
        <p:spPr/>
        <p:txBody>
          <a:bodyPr anchor="t"/>
          <a:lstStyle/>
          <a:p>
            <a:r>
              <a:rPr lang="en-GB" dirty="0" err="1" smtClean="0"/>
              <a:t>Gps</a:t>
            </a:r>
            <a:r>
              <a:rPr lang="en-GB" dirty="0" smtClean="0"/>
              <a:t> </a:t>
            </a:r>
            <a:r>
              <a:rPr lang="en-GB" dirty="0" err="1" smtClean="0"/>
              <a:t>signaal</a:t>
            </a:r>
            <a:r>
              <a:rPr lang="en-GB" dirty="0"/>
              <a:t> </a:t>
            </a:r>
            <a:r>
              <a:rPr lang="en-GB" dirty="0" smtClean="0"/>
              <a:t>nu </a:t>
            </a:r>
            <a:r>
              <a:rPr lang="en-GB" dirty="0" err="1" smtClean="0"/>
              <a:t>vooral</a:t>
            </a:r>
            <a:r>
              <a:rPr lang="en-GB" dirty="0" smtClean="0"/>
              <a:t> </a:t>
            </a:r>
            <a:r>
              <a:rPr lang="en-GB" dirty="0" err="1" smtClean="0"/>
              <a:t>gebruikt</a:t>
            </a:r>
            <a:r>
              <a:rPr lang="en-GB" dirty="0" smtClean="0"/>
              <a:t> </a:t>
            </a:r>
            <a:r>
              <a:rPr lang="en-GB" dirty="0" err="1" smtClean="0"/>
              <a:t>voor</a:t>
            </a:r>
            <a:r>
              <a:rPr lang="en-GB" dirty="0" smtClean="0"/>
              <a:t> </a:t>
            </a:r>
            <a:r>
              <a:rPr lang="en-GB" dirty="0" err="1" smtClean="0"/>
              <a:t>rechtrijden</a:t>
            </a:r>
            <a:r>
              <a:rPr lang="en-GB" dirty="0" smtClean="0"/>
              <a:t>/ parallel </a:t>
            </a:r>
            <a:r>
              <a:rPr lang="en-GB" dirty="0" err="1" smtClean="0"/>
              <a:t>rijden</a:t>
            </a:r>
            <a:endParaRPr lang="en-GB" dirty="0" smtClean="0"/>
          </a:p>
          <a:p>
            <a:pPr marL="0" indent="0">
              <a:buNone/>
            </a:pPr>
            <a:endParaRPr lang="en-GB" sz="1100" dirty="0" smtClean="0"/>
          </a:p>
          <a:p>
            <a:r>
              <a:rPr lang="en-GB" dirty="0" smtClean="0"/>
              <a:t>Breed </a:t>
            </a:r>
            <a:r>
              <a:rPr lang="en-GB" dirty="0" err="1" smtClean="0"/>
              <a:t>toepassingsgebied</a:t>
            </a:r>
            <a:r>
              <a:rPr lang="en-GB" dirty="0" smtClean="0"/>
              <a:t> van </a:t>
            </a:r>
            <a:r>
              <a:rPr lang="en-GB" dirty="0" err="1" smtClean="0"/>
              <a:t>gps</a:t>
            </a:r>
            <a:r>
              <a:rPr lang="en-GB" dirty="0" smtClean="0"/>
              <a:t> </a:t>
            </a:r>
            <a:r>
              <a:rPr lang="en-GB" dirty="0" err="1" smtClean="0"/>
              <a:t>als</a:t>
            </a:r>
            <a:r>
              <a:rPr lang="en-GB" dirty="0" smtClean="0"/>
              <a:t> ‘</a:t>
            </a:r>
            <a:r>
              <a:rPr lang="en-GB" dirty="0" err="1" smtClean="0"/>
              <a:t>gereedschap</a:t>
            </a:r>
            <a:r>
              <a:rPr lang="en-GB" dirty="0" smtClean="0"/>
              <a:t>’ </a:t>
            </a:r>
            <a:r>
              <a:rPr lang="en-GB" dirty="0" err="1" smtClean="0"/>
              <a:t>bij</a:t>
            </a:r>
            <a:r>
              <a:rPr lang="en-GB" dirty="0" smtClean="0"/>
              <a:t> </a:t>
            </a:r>
            <a:r>
              <a:rPr lang="en-GB" dirty="0" err="1" smtClean="0"/>
              <a:t>teeltmonitoring</a:t>
            </a:r>
            <a:endParaRPr lang="en-GB" dirty="0" smtClean="0"/>
          </a:p>
          <a:p>
            <a:endParaRPr lang="en-GB" sz="1100" dirty="0" smtClean="0"/>
          </a:p>
          <a:p>
            <a:r>
              <a:rPr lang="en-GB" dirty="0" err="1" smtClean="0"/>
              <a:t>Gewas</a:t>
            </a:r>
            <a:r>
              <a:rPr lang="en-GB" dirty="0" smtClean="0"/>
              <a:t>, </a:t>
            </a:r>
            <a:r>
              <a:rPr lang="en-GB" dirty="0" err="1" smtClean="0"/>
              <a:t>bodem</a:t>
            </a:r>
            <a:r>
              <a:rPr lang="en-GB" dirty="0" smtClean="0"/>
              <a:t> en </a:t>
            </a:r>
            <a:r>
              <a:rPr lang="en-GB" dirty="0" err="1" smtClean="0"/>
              <a:t>perceels</a:t>
            </a:r>
            <a:r>
              <a:rPr lang="en-GB" dirty="0" smtClean="0"/>
              <a:t>-</a:t>
            </a:r>
          </a:p>
          <a:p>
            <a:pPr marL="0" indent="0">
              <a:buNone/>
            </a:pPr>
            <a:r>
              <a:rPr lang="en-GB" dirty="0"/>
              <a:t> </a:t>
            </a:r>
            <a:r>
              <a:rPr lang="en-GB" dirty="0" smtClean="0"/>
              <a:t>  </a:t>
            </a:r>
            <a:r>
              <a:rPr lang="en-GB" dirty="0" err="1" smtClean="0"/>
              <a:t>registratie</a:t>
            </a:r>
            <a:r>
              <a:rPr lang="en-GB" dirty="0" smtClean="0"/>
              <a:t> en de </a:t>
            </a:r>
            <a:r>
              <a:rPr lang="en-GB" dirty="0" err="1" smtClean="0"/>
              <a:t>daarop</a:t>
            </a:r>
            <a:r>
              <a:rPr lang="en-GB" dirty="0" smtClean="0"/>
              <a:t> </a:t>
            </a:r>
          </a:p>
          <a:p>
            <a:pPr marL="0" indent="0">
              <a:buNone/>
            </a:pPr>
            <a:r>
              <a:rPr lang="en-GB" dirty="0" smtClean="0"/>
              <a:t>   </a:t>
            </a:r>
            <a:r>
              <a:rPr lang="en-GB" dirty="0" err="1" smtClean="0"/>
              <a:t>volgende</a:t>
            </a:r>
            <a:r>
              <a:rPr lang="en-GB" dirty="0" smtClean="0"/>
              <a:t> </a:t>
            </a:r>
            <a:r>
              <a:rPr lang="en-GB" dirty="0" err="1" smtClean="0"/>
              <a:t>acties</a:t>
            </a:r>
            <a:r>
              <a:rPr lang="en-GB" dirty="0" smtClean="0"/>
              <a:t> &gt;</a:t>
            </a:r>
          </a:p>
          <a:p>
            <a:pPr marL="0" indent="0">
              <a:buNone/>
            </a:pPr>
            <a:r>
              <a:rPr lang="en-GB" dirty="0"/>
              <a:t> </a:t>
            </a:r>
            <a:r>
              <a:rPr lang="en-GB" dirty="0" smtClean="0"/>
              <a:t>	</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060" y="3119482"/>
            <a:ext cx="353230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90471" y="3119482"/>
            <a:ext cx="2353529" cy="338554"/>
          </a:xfrm>
          <a:prstGeom prst="rect">
            <a:avLst/>
          </a:prstGeom>
          <a:noFill/>
        </p:spPr>
        <p:txBody>
          <a:bodyPr wrap="none" rtlCol="0">
            <a:spAutoFit/>
          </a:bodyPr>
          <a:lstStyle/>
          <a:p>
            <a:r>
              <a:rPr lang="en-GB" sz="1600" b="1" dirty="0" err="1" smtClean="0"/>
              <a:t>Valplek</a:t>
            </a:r>
            <a:r>
              <a:rPr lang="en-GB" sz="1600" b="1" dirty="0" smtClean="0"/>
              <a:t> in </a:t>
            </a:r>
            <a:r>
              <a:rPr lang="en-GB" sz="1600" b="1" dirty="0" err="1" smtClean="0"/>
              <a:t>suikerbieten</a:t>
            </a:r>
            <a:endParaRPr lang="en-GB" sz="1600" b="1" dirty="0"/>
          </a:p>
        </p:txBody>
      </p:sp>
    </p:spTree>
    <p:extLst>
      <p:ext uri="{BB962C8B-B14F-4D97-AF65-F5344CB8AC3E}">
        <p14:creationId xmlns:p14="http://schemas.microsoft.com/office/powerpoint/2010/main" val="21215554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9552" y="332656"/>
            <a:ext cx="8229600" cy="1001712"/>
          </a:xfrm>
        </p:spPr>
        <p:txBody>
          <a:bodyPr/>
          <a:lstStyle/>
          <a:p>
            <a:r>
              <a:rPr lang="en-GB" dirty="0" smtClean="0"/>
              <a:t>Handheld GPS </a:t>
            </a:r>
            <a:r>
              <a:rPr lang="en-GB" dirty="0" err="1" smtClean="0"/>
              <a:t>systeem</a:t>
            </a:r>
            <a:endParaRPr lang="en-GB" dirty="0" smtClean="0"/>
          </a:p>
        </p:txBody>
      </p:sp>
      <p:sp>
        <p:nvSpPr>
          <p:cNvPr id="28675" name="Content Placeholder 2"/>
          <p:cNvSpPr>
            <a:spLocks noGrp="1"/>
          </p:cNvSpPr>
          <p:nvPr>
            <p:ph idx="1"/>
          </p:nvPr>
        </p:nvSpPr>
        <p:spPr>
          <a:xfrm>
            <a:off x="582612" y="1340768"/>
            <a:ext cx="7661795" cy="4176464"/>
          </a:xfrm>
        </p:spPr>
        <p:txBody>
          <a:bodyPr/>
          <a:lstStyle/>
          <a:p>
            <a:pPr marL="0" indent="0">
              <a:buFont typeface="Wingdings" pitchFamily="2" charset="2"/>
              <a:buNone/>
              <a:defRPr/>
            </a:pPr>
            <a:r>
              <a:rPr lang="en-GB" dirty="0" err="1" smtClean="0"/>
              <a:t>Gebruik</a:t>
            </a:r>
            <a:r>
              <a:rPr lang="en-GB" dirty="0" smtClean="0"/>
              <a:t>: </a:t>
            </a:r>
            <a:r>
              <a:rPr lang="en-GB" dirty="0" err="1" smtClean="0"/>
              <a:t>kenmerken</a:t>
            </a:r>
            <a:r>
              <a:rPr lang="en-GB" dirty="0" smtClean="0"/>
              <a:t> van </a:t>
            </a:r>
            <a:r>
              <a:rPr lang="en-GB" dirty="0" err="1" smtClean="0"/>
              <a:t>percelen</a:t>
            </a:r>
            <a:endParaRPr lang="en-GB" dirty="0" smtClean="0"/>
          </a:p>
          <a:p>
            <a:pPr marL="0" indent="0">
              <a:buFont typeface="Wingdings" pitchFamily="2" charset="2"/>
              <a:buNone/>
              <a:defRPr/>
            </a:pPr>
            <a:r>
              <a:rPr lang="en-GB" dirty="0" err="1" smtClean="0"/>
              <a:t>inmeten</a:t>
            </a:r>
            <a:endParaRPr lang="en-GB" dirty="0" smtClean="0"/>
          </a:p>
          <a:p>
            <a:pPr marL="0" indent="0">
              <a:buFont typeface="Wingdings" pitchFamily="2" charset="2"/>
              <a:buNone/>
              <a:defRPr/>
            </a:pPr>
            <a:endParaRPr lang="en-GB" sz="1600" dirty="0" smtClean="0"/>
          </a:p>
          <a:p>
            <a:pPr>
              <a:defRPr/>
            </a:pPr>
            <a:r>
              <a:rPr lang="en-GB" dirty="0" err="1" smtClean="0"/>
              <a:t>Perceelsgrenzen</a:t>
            </a:r>
            <a:endParaRPr lang="en-GB" dirty="0" smtClean="0"/>
          </a:p>
          <a:p>
            <a:pPr>
              <a:defRPr/>
            </a:pPr>
            <a:r>
              <a:rPr lang="en-GB" dirty="0" err="1" smtClean="0"/>
              <a:t>Sloten</a:t>
            </a:r>
            <a:r>
              <a:rPr lang="en-GB" dirty="0" smtClean="0"/>
              <a:t>, </a:t>
            </a:r>
            <a:r>
              <a:rPr lang="en-GB" dirty="0" err="1" smtClean="0"/>
              <a:t>greppels</a:t>
            </a:r>
            <a:r>
              <a:rPr lang="en-GB" dirty="0" smtClean="0"/>
              <a:t>, drainage</a:t>
            </a:r>
          </a:p>
          <a:p>
            <a:pPr>
              <a:defRPr/>
            </a:pPr>
            <a:r>
              <a:rPr lang="en-GB" dirty="0" err="1" smtClean="0"/>
              <a:t>Grondmonsters</a:t>
            </a:r>
            <a:endParaRPr lang="en-GB" dirty="0" smtClean="0"/>
          </a:p>
          <a:p>
            <a:pPr>
              <a:defRPr/>
            </a:pPr>
            <a:r>
              <a:rPr lang="en-GB" dirty="0" err="1" smtClean="0"/>
              <a:t>Spuit</a:t>
            </a:r>
            <a:r>
              <a:rPr lang="en-GB" dirty="0" smtClean="0"/>
              <a:t>- en </a:t>
            </a:r>
            <a:r>
              <a:rPr lang="en-GB" dirty="0" err="1" smtClean="0"/>
              <a:t>strooibanen</a:t>
            </a:r>
            <a:endParaRPr lang="en-GB" dirty="0" smtClean="0"/>
          </a:p>
          <a:p>
            <a:pPr>
              <a:defRPr/>
            </a:pPr>
            <a:r>
              <a:rPr lang="en-GB" dirty="0" err="1" smtClean="0"/>
              <a:t>Plekken</a:t>
            </a:r>
            <a:r>
              <a:rPr lang="en-GB" dirty="0" smtClean="0"/>
              <a:t> </a:t>
            </a:r>
            <a:r>
              <a:rPr lang="en-GB" dirty="0" err="1" smtClean="0"/>
              <a:t>markeren</a:t>
            </a:r>
            <a:r>
              <a:rPr lang="en-GB" dirty="0" smtClean="0"/>
              <a:t> (</a:t>
            </a:r>
            <a:r>
              <a:rPr lang="en-GB" dirty="0" err="1" smtClean="0"/>
              <a:t>structuur</a:t>
            </a:r>
            <a:r>
              <a:rPr lang="en-GB" dirty="0" smtClean="0"/>
              <a:t>-, </a:t>
            </a:r>
            <a:r>
              <a:rPr lang="en-GB" dirty="0" err="1" smtClean="0"/>
              <a:t>ziekten</a:t>
            </a:r>
            <a:r>
              <a:rPr lang="en-GB" dirty="0" smtClean="0"/>
              <a:t> en </a:t>
            </a:r>
            <a:r>
              <a:rPr lang="en-GB" dirty="0" err="1" smtClean="0"/>
              <a:t>plagen</a:t>
            </a:r>
            <a:r>
              <a:rPr lang="en-GB" dirty="0" smtClean="0"/>
              <a:t>)</a:t>
            </a:r>
          </a:p>
        </p:txBody>
      </p:sp>
      <p:pic>
        <p:nvPicPr>
          <p:cNvPr id="18436" name="Picture 1"/>
          <p:cNvPicPr>
            <a:picLocks noChangeAspect="1"/>
          </p:cNvPicPr>
          <p:nvPr/>
        </p:nvPicPr>
        <p:blipFill>
          <a:blip r:embed="rId3" cstate="print"/>
          <a:srcRect/>
          <a:stretch>
            <a:fillRect/>
          </a:stretch>
        </p:blipFill>
        <p:spPr bwMode="auto">
          <a:xfrm>
            <a:off x="5674557" y="948810"/>
            <a:ext cx="3469443" cy="23037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Handheld GPS systeem</a:t>
            </a:r>
          </a:p>
        </p:txBody>
      </p:sp>
      <p:sp>
        <p:nvSpPr>
          <p:cNvPr id="29699" name="Content Placeholder 2"/>
          <p:cNvSpPr>
            <a:spLocks noGrp="1"/>
          </p:cNvSpPr>
          <p:nvPr>
            <p:ph idx="1"/>
          </p:nvPr>
        </p:nvSpPr>
        <p:spPr>
          <a:xfrm>
            <a:off x="611560" y="1556792"/>
            <a:ext cx="5645150" cy="3776663"/>
          </a:xfrm>
        </p:spPr>
        <p:txBody>
          <a:bodyPr/>
          <a:lstStyle/>
          <a:p>
            <a:pPr marL="0" indent="0">
              <a:buFont typeface="Wingdings" pitchFamily="2" charset="2"/>
              <a:buNone/>
              <a:defRPr/>
            </a:pPr>
            <a:r>
              <a:rPr lang="nl-NL" dirty="0" smtClean="0"/>
              <a:t>Gebruik (2)</a:t>
            </a:r>
          </a:p>
          <a:p>
            <a:pPr marL="0" indent="0">
              <a:buFont typeface="Wingdings" pitchFamily="2" charset="2"/>
              <a:buNone/>
              <a:defRPr/>
            </a:pPr>
            <a:endParaRPr lang="nl-NL" sz="1600" dirty="0" smtClean="0"/>
          </a:p>
          <a:p>
            <a:pPr marL="0" indent="0">
              <a:buFont typeface="Wingdings" pitchFamily="2" charset="2"/>
              <a:buNone/>
              <a:defRPr/>
            </a:pPr>
            <a:r>
              <a:rPr lang="nl-NL" dirty="0" smtClean="0"/>
              <a:t>Digitale foto’s maken, inclusief hun GPS positie. </a:t>
            </a:r>
          </a:p>
          <a:p>
            <a:pPr>
              <a:defRPr/>
            </a:pPr>
            <a:r>
              <a:rPr lang="nl-NL" dirty="0" smtClean="0"/>
              <a:t>Onkruiden</a:t>
            </a:r>
          </a:p>
          <a:p>
            <a:pPr>
              <a:defRPr/>
            </a:pPr>
            <a:r>
              <a:rPr lang="nl-NL" dirty="0" smtClean="0"/>
              <a:t>Virusplanten</a:t>
            </a:r>
          </a:p>
          <a:p>
            <a:pPr>
              <a:defRPr/>
            </a:pPr>
            <a:r>
              <a:rPr lang="nl-NL" dirty="0" smtClean="0"/>
              <a:t>Valplekken (aaltjes)</a:t>
            </a:r>
          </a:p>
          <a:p>
            <a:pPr>
              <a:defRPr/>
            </a:pPr>
            <a:r>
              <a:rPr lang="nl-NL" dirty="0" smtClean="0"/>
              <a:t>Structuurplekken</a:t>
            </a:r>
          </a:p>
          <a:p>
            <a:pPr marL="0" indent="0">
              <a:buFont typeface="Wingdings" pitchFamily="2" charset="2"/>
              <a:buNone/>
              <a:defRPr/>
            </a:pPr>
            <a:r>
              <a:rPr lang="nl-NL" i="1" dirty="0" smtClean="0"/>
              <a:t>Let op naamgeving van de gegevens! (dat je ze ook weer terug kunt vinden)</a:t>
            </a:r>
          </a:p>
        </p:txBody>
      </p:sp>
      <p:pic>
        <p:nvPicPr>
          <p:cNvPr id="19460" name="Picture 4"/>
          <p:cNvPicPr>
            <a:picLocks noChangeAspect="1" noChangeArrowheads="1"/>
          </p:cNvPicPr>
          <p:nvPr/>
        </p:nvPicPr>
        <p:blipFill>
          <a:blip r:embed="rId3" cstate="print"/>
          <a:srcRect/>
          <a:stretch>
            <a:fillRect/>
          </a:stretch>
        </p:blipFill>
        <p:spPr bwMode="auto">
          <a:xfrm>
            <a:off x="6372225" y="1412875"/>
            <a:ext cx="2368550" cy="269716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001712"/>
          </a:xfrm>
        </p:spPr>
        <p:txBody>
          <a:bodyPr/>
          <a:lstStyle/>
          <a:p>
            <a:r>
              <a:rPr lang="en-GB" dirty="0" err="1" smtClean="0"/>
              <a:t>Stap</a:t>
            </a:r>
            <a:r>
              <a:rPr lang="en-GB" dirty="0" smtClean="0"/>
              <a:t> </a:t>
            </a:r>
            <a:r>
              <a:rPr lang="en-GB" dirty="0" err="1" smtClean="0"/>
              <a:t>verder</a:t>
            </a:r>
            <a:r>
              <a:rPr lang="en-GB" dirty="0" smtClean="0"/>
              <a:t> handheld </a:t>
            </a:r>
            <a:r>
              <a:rPr lang="en-GB" dirty="0" err="1" smtClean="0"/>
              <a:t>gps</a:t>
            </a:r>
            <a:r>
              <a:rPr lang="en-GB" dirty="0" smtClean="0"/>
              <a:t>, </a:t>
            </a:r>
            <a:r>
              <a:rPr lang="en-GB" dirty="0" err="1" smtClean="0"/>
              <a:t>toekomst</a:t>
            </a:r>
            <a:r>
              <a:rPr lang="en-GB" dirty="0" smtClean="0"/>
              <a:t>...</a:t>
            </a:r>
            <a:endParaRPr lang="en-GB" dirty="0"/>
          </a:p>
        </p:txBody>
      </p:sp>
      <p:sp>
        <p:nvSpPr>
          <p:cNvPr id="3" name="Content Placeholder 2"/>
          <p:cNvSpPr>
            <a:spLocks noGrp="1"/>
          </p:cNvSpPr>
          <p:nvPr>
            <p:ph idx="1"/>
          </p:nvPr>
        </p:nvSpPr>
        <p:spPr>
          <a:xfrm>
            <a:off x="467544" y="1124744"/>
            <a:ext cx="8229600" cy="5009728"/>
          </a:xfrm>
        </p:spPr>
        <p:txBody>
          <a:bodyPr numCol="1" anchor="t"/>
          <a:lstStyle/>
          <a:p>
            <a:r>
              <a:rPr lang="en-GB" dirty="0" smtClean="0"/>
              <a:t>GPS </a:t>
            </a:r>
            <a:r>
              <a:rPr lang="en-GB" dirty="0" err="1" smtClean="0"/>
              <a:t>ontvanger</a:t>
            </a:r>
            <a:r>
              <a:rPr lang="en-GB" dirty="0" smtClean="0"/>
              <a:t> </a:t>
            </a:r>
            <a:r>
              <a:rPr lang="en-GB" dirty="0" err="1" smtClean="0"/>
              <a:t>standaard</a:t>
            </a:r>
            <a:r>
              <a:rPr lang="en-GB" dirty="0" smtClean="0"/>
              <a:t> in smartphones </a:t>
            </a:r>
            <a:r>
              <a:rPr lang="en-GB" dirty="0" err="1" smtClean="0"/>
              <a:t>inge-bouwd</a:t>
            </a:r>
            <a:endParaRPr lang="en-GB" dirty="0" smtClean="0"/>
          </a:p>
          <a:p>
            <a:pPr marL="0" indent="0">
              <a:buNone/>
            </a:pPr>
            <a:endParaRPr lang="en-GB" sz="800" dirty="0"/>
          </a:p>
          <a:p>
            <a:r>
              <a:rPr lang="en-GB" dirty="0" err="1" smtClean="0"/>
              <a:t>Verdere</a:t>
            </a:r>
            <a:r>
              <a:rPr lang="en-GB" dirty="0" smtClean="0"/>
              <a:t> </a:t>
            </a:r>
            <a:r>
              <a:rPr lang="en-GB" dirty="0" err="1" smtClean="0"/>
              <a:t>ontwikkeling</a:t>
            </a:r>
            <a:r>
              <a:rPr lang="en-GB" dirty="0" smtClean="0"/>
              <a:t> van ‘applications’ </a:t>
            </a:r>
          </a:p>
          <a:p>
            <a:pPr marL="0" indent="0">
              <a:buNone/>
            </a:pPr>
            <a:r>
              <a:rPr lang="en-GB" dirty="0"/>
              <a:t> </a:t>
            </a:r>
            <a:r>
              <a:rPr lang="en-GB" dirty="0" smtClean="0"/>
              <a:t>  op het </a:t>
            </a:r>
            <a:r>
              <a:rPr lang="en-GB" dirty="0" err="1" smtClean="0"/>
              <a:t>gebied</a:t>
            </a:r>
            <a:r>
              <a:rPr lang="en-GB" dirty="0" smtClean="0"/>
              <a:t> van </a:t>
            </a:r>
            <a:r>
              <a:rPr lang="en-GB" dirty="0" err="1" smtClean="0"/>
              <a:t>akkerbouw</a:t>
            </a:r>
            <a:endParaRPr lang="en-GB" sz="1000" dirty="0" smtClean="0"/>
          </a:p>
          <a:p>
            <a:pPr marL="0" indent="0">
              <a:buNone/>
            </a:pPr>
            <a:endParaRPr lang="en-GB" sz="1000" dirty="0" smtClean="0"/>
          </a:p>
          <a:p>
            <a:pPr marL="0" indent="0">
              <a:buNone/>
            </a:pPr>
            <a:r>
              <a:rPr lang="en-GB" sz="2400" i="1" dirty="0" err="1" smtClean="0"/>
              <a:t>Bijvoorbeeld</a:t>
            </a:r>
            <a:r>
              <a:rPr lang="en-GB" sz="2400" i="1" dirty="0" smtClean="0"/>
              <a:t>:</a:t>
            </a:r>
          </a:p>
          <a:p>
            <a:pPr marL="514350" indent="-514350">
              <a:buSzPct val="78000"/>
              <a:buFont typeface="+mj-lt"/>
              <a:buAutoNum type="arabicPeriod"/>
            </a:pPr>
            <a:r>
              <a:rPr lang="en-GB" sz="2400" dirty="0" smtClean="0"/>
              <a:t>Met </a:t>
            </a:r>
            <a:r>
              <a:rPr lang="en-GB" sz="2400" dirty="0" err="1" smtClean="0"/>
              <a:t>smarthphone</a:t>
            </a:r>
            <a:r>
              <a:rPr lang="en-GB" sz="2400" dirty="0" smtClean="0"/>
              <a:t> </a:t>
            </a:r>
            <a:r>
              <a:rPr lang="en-GB" sz="2400" dirty="0" err="1" smtClean="0"/>
              <a:t>een</a:t>
            </a:r>
            <a:r>
              <a:rPr lang="en-GB" sz="2400" dirty="0" smtClean="0"/>
              <a:t> </a:t>
            </a:r>
            <a:r>
              <a:rPr lang="en-GB" sz="2400" dirty="0" err="1" smtClean="0"/>
              <a:t>foto</a:t>
            </a:r>
            <a:r>
              <a:rPr lang="en-GB" sz="2400" dirty="0" smtClean="0"/>
              <a:t> </a:t>
            </a:r>
            <a:r>
              <a:rPr lang="en-GB" sz="2400" dirty="0" err="1" smtClean="0"/>
              <a:t>maken</a:t>
            </a:r>
            <a:r>
              <a:rPr lang="en-GB" sz="2400" dirty="0" smtClean="0"/>
              <a:t> van </a:t>
            </a:r>
            <a:r>
              <a:rPr lang="en-GB" sz="2400" dirty="0" err="1" smtClean="0"/>
              <a:t>onkruid</a:t>
            </a:r>
            <a:r>
              <a:rPr lang="en-GB" sz="2400" dirty="0" smtClean="0"/>
              <a:t> of </a:t>
            </a:r>
            <a:r>
              <a:rPr lang="en-GB" sz="2400" dirty="0" err="1" smtClean="0"/>
              <a:t>ziekte</a:t>
            </a:r>
            <a:r>
              <a:rPr lang="en-GB" sz="2400" dirty="0" smtClean="0"/>
              <a:t> </a:t>
            </a:r>
            <a:r>
              <a:rPr lang="en-GB" sz="2400" dirty="0" err="1" smtClean="0"/>
              <a:t>symptoom</a:t>
            </a:r>
            <a:endParaRPr lang="en-GB" sz="2400" dirty="0" smtClean="0"/>
          </a:p>
          <a:p>
            <a:pPr marL="514350" indent="-514350">
              <a:buFont typeface="+mj-lt"/>
              <a:buAutoNum type="arabicPeriod"/>
            </a:pPr>
            <a:r>
              <a:rPr lang="en-GB" sz="2400" dirty="0" err="1" smtClean="0"/>
              <a:t>Coördinaten</a:t>
            </a:r>
            <a:r>
              <a:rPr lang="en-GB" sz="2400" dirty="0" smtClean="0"/>
              <a:t> </a:t>
            </a:r>
            <a:r>
              <a:rPr lang="en-GB" sz="2400" dirty="0" err="1" smtClean="0"/>
              <a:t>worden</a:t>
            </a:r>
            <a:r>
              <a:rPr lang="en-GB" sz="2400" dirty="0" smtClean="0"/>
              <a:t> </a:t>
            </a:r>
            <a:r>
              <a:rPr lang="en-GB" sz="2400" dirty="0" err="1" smtClean="0"/>
              <a:t>aan</a:t>
            </a:r>
            <a:r>
              <a:rPr lang="en-GB" sz="2400" dirty="0" smtClean="0"/>
              <a:t> </a:t>
            </a:r>
            <a:r>
              <a:rPr lang="en-GB" sz="2400" dirty="0" err="1" smtClean="0"/>
              <a:t>foto</a:t>
            </a:r>
            <a:r>
              <a:rPr lang="en-GB" sz="2400" dirty="0" smtClean="0"/>
              <a:t> </a:t>
            </a:r>
            <a:r>
              <a:rPr lang="en-GB" sz="2400" dirty="0" err="1" smtClean="0"/>
              <a:t>gekoppeld</a:t>
            </a:r>
            <a:r>
              <a:rPr lang="en-GB" sz="2400" dirty="0" smtClean="0"/>
              <a:t> (</a:t>
            </a:r>
            <a:r>
              <a:rPr lang="en-GB" sz="2400" dirty="0" err="1" smtClean="0"/>
              <a:t>plaatsspecifiek</a:t>
            </a:r>
            <a:r>
              <a:rPr lang="en-GB" sz="2400" dirty="0" smtClean="0"/>
              <a:t>)</a:t>
            </a:r>
          </a:p>
          <a:p>
            <a:pPr marL="514350" indent="-514350">
              <a:buFont typeface="+mj-lt"/>
              <a:buAutoNum type="arabicPeriod"/>
            </a:pPr>
            <a:r>
              <a:rPr lang="en-GB" sz="2400" dirty="0" err="1" smtClean="0"/>
              <a:t>Verzenden</a:t>
            </a:r>
            <a:r>
              <a:rPr lang="en-GB" sz="2400" dirty="0" smtClean="0"/>
              <a:t> </a:t>
            </a:r>
            <a:r>
              <a:rPr lang="en-GB" sz="2400" dirty="0" err="1" smtClean="0"/>
              <a:t>foto</a:t>
            </a:r>
            <a:r>
              <a:rPr lang="en-GB" sz="2400" dirty="0" smtClean="0"/>
              <a:t> met </a:t>
            </a:r>
            <a:r>
              <a:rPr lang="en-GB" sz="2400" dirty="0" err="1" smtClean="0"/>
              <a:t>coordinaten</a:t>
            </a:r>
            <a:r>
              <a:rPr lang="en-GB" sz="2400" dirty="0" smtClean="0"/>
              <a:t> </a:t>
            </a:r>
            <a:r>
              <a:rPr lang="en-GB" sz="2400" dirty="0" err="1" smtClean="0"/>
              <a:t>aan</a:t>
            </a:r>
            <a:r>
              <a:rPr lang="en-GB" sz="2400" dirty="0" smtClean="0"/>
              <a:t> </a:t>
            </a:r>
            <a:r>
              <a:rPr lang="en-GB" sz="2400" dirty="0" err="1" smtClean="0"/>
              <a:t>bedrijfsadviseur</a:t>
            </a:r>
            <a:endParaRPr lang="en-GB" sz="2400" dirty="0" smtClean="0"/>
          </a:p>
          <a:p>
            <a:pPr marL="514350" indent="-514350">
              <a:buFont typeface="+mj-lt"/>
              <a:buAutoNum type="arabicPeriod"/>
            </a:pPr>
            <a:r>
              <a:rPr lang="en-GB" sz="2400" dirty="0" err="1" smtClean="0"/>
              <a:t>Deze</a:t>
            </a:r>
            <a:r>
              <a:rPr lang="en-GB" sz="2400" dirty="0" smtClean="0"/>
              <a:t>  </a:t>
            </a:r>
            <a:r>
              <a:rPr lang="en-GB" sz="2400" dirty="0" err="1" smtClean="0"/>
              <a:t>krijgt</a:t>
            </a:r>
            <a:r>
              <a:rPr lang="en-GB" sz="2400" dirty="0" smtClean="0"/>
              <a:t> de </a:t>
            </a:r>
            <a:r>
              <a:rPr lang="en-GB" sz="2400" dirty="0" err="1" smtClean="0"/>
              <a:t>informatie</a:t>
            </a:r>
            <a:r>
              <a:rPr lang="en-GB" sz="2400" dirty="0" smtClean="0"/>
              <a:t> en </a:t>
            </a:r>
            <a:r>
              <a:rPr lang="en-GB" sz="2400" dirty="0" err="1" smtClean="0"/>
              <a:t>neemt</a:t>
            </a:r>
            <a:r>
              <a:rPr lang="en-GB" sz="2400" dirty="0" smtClean="0"/>
              <a:t> </a:t>
            </a:r>
            <a:r>
              <a:rPr lang="en-GB" sz="2400" dirty="0" err="1" smtClean="0"/>
              <a:t>actie</a:t>
            </a:r>
            <a:endParaRPr lang="en-GB" sz="2400"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265" y="1772815"/>
            <a:ext cx="2547411" cy="19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5198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536" y="260648"/>
            <a:ext cx="8229600" cy="1001712"/>
          </a:xfrm>
        </p:spPr>
        <p:txBody>
          <a:bodyPr/>
          <a:lstStyle/>
          <a:p>
            <a:r>
              <a:rPr lang="en-GB" dirty="0" err="1" smtClean="0"/>
              <a:t>Vragen</a:t>
            </a:r>
            <a:r>
              <a:rPr lang="en-GB" dirty="0" smtClean="0"/>
              <a:t>:</a:t>
            </a:r>
          </a:p>
        </p:txBody>
      </p:sp>
      <p:sp>
        <p:nvSpPr>
          <p:cNvPr id="20483" name="Content Placeholder 2"/>
          <p:cNvSpPr>
            <a:spLocks noGrp="1"/>
          </p:cNvSpPr>
          <p:nvPr>
            <p:ph idx="1"/>
          </p:nvPr>
        </p:nvSpPr>
        <p:spPr>
          <a:xfrm>
            <a:off x="539552" y="980728"/>
            <a:ext cx="5645150" cy="3819054"/>
          </a:xfrm>
        </p:spPr>
        <p:txBody>
          <a:bodyPr anchor="t"/>
          <a:lstStyle/>
          <a:p>
            <a:r>
              <a:rPr lang="en-GB" sz="2400" dirty="0" err="1" smtClean="0"/>
              <a:t>Waar</a:t>
            </a:r>
            <a:r>
              <a:rPr lang="en-GB" sz="2400" dirty="0" smtClean="0"/>
              <a:t> is het </a:t>
            </a:r>
            <a:r>
              <a:rPr lang="en-GB" sz="2400" dirty="0" err="1" smtClean="0"/>
              <a:t>principe</a:t>
            </a:r>
            <a:r>
              <a:rPr lang="en-GB" sz="2400" dirty="0" smtClean="0"/>
              <a:t> van </a:t>
            </a:r>
            <a:r>
              <a:rPr lang="en-GB" sz="2400" dirty="0" err="1" smtClean="0"/>
              <a:t>satellietnavigatie</a:t>
            </a:r>
            <a:r>
              <a:rPr lang="en-GB" sz="2400" dirty="0" smtClean="0"/>
              <a:t> op </a:t>
            </a:r>
            <a:r>
              <a:rPr lang="en-GB" sz="2400" dirty="0" err="1" smtClean="0"/>
              <a:t>gebaseerd</a:t>
            </a:r>
            <a:r>
              <a:rPr lang="en-GB" sz="2400" dirty="0" smtClean="0"/>
              <a:t>? </a:t>
            </a:r>
          </a:p>
          <a:p>
            <a:r>
              <a:rPr lang="en-GB" sz="2400" dirty="0" err="1" smtClean="0"/>
              <a:t>Noem</a:t>
            </a:r>
            <a:r>
              <a:rPr lang="en-GB" sz="2400" dirty="0" smtClean="0"/>
              <a:t> 3 </a:t>
            </a:r>
            <a:r>
              <a:rPr lang="en-GB" sz="2400" dirty="0" err="1" smtClean="0"/>
              <a:t>oorzaken</a:t>
            </a:r>
            <a:r>
              <a:rPr lang="en-GB" sz="2400" dirty="0" smtClean="0"/>
              <a:t> van </a:t>
            </a:r>
            <a:r>
              <a:rPr lang="en-GB" sz="2400" dirty="0" err="1" smtClean="0"/>
              <a:t>onnauwkeurigheid</a:t>
            </a:r>
            <a:r>
              <a:rPr lang="en-GB" sz="2400" dirty="0" smtClean="0"/>
              <a:t> van GPS </a:t>
            </a:r>
            <a:r>
              <a:rPr lang="en-GB" sz="2400" dirty="0" err="1" smtClean="0"/>
              <a:t>plaatsbepaling</a:t>
            </a:r>
            <a:r>
              <a:rPr lang="en-GB" sz="2400" dirty="0" smtClean="0"/>
              <a:t>:</a:t>
            </a:r>
          </a:p>
          <a:p>
            <a:r>
              <a:rPr lang="en-GB" sz="2400" dirty="0" err="1" smtClean="0"/>
              <a:t>Welke</a:t>
            </a:r>
            <a:r>
              <a:rPr lang="en-GB" sz="2400" dirty="0" smtClean="0"/>
              <a:t> </a:t>
            </a:r>
            <a:r>
              <a:rPr lang="en-GB" sz="2400" dirty="0" err="1" smtClean="0"/>
              <a:t>nauwkeurigheid</a:t>
            </a:r>
            <a:r>
              <a:rPr lang="en-GB" sz="2400" dirty="0" smtClean="0"/>
              <a:t> is </a:t>
            </a:r>
            <a:r>
              <a:rPr lang="en-GB" sz="2400" dirty="0" err="1" smtClean="0"/>
              <a:t>er</a:t>
            </a:r>
            <a:r>
              <a:rPr lang="en-GB" sz="2400" dirty="0" smtClean="0"/>
              <a:t> </a:t>
            </a:r>
            <a:r>
              <a:rPr lang="en-GB" sz="2400" dirty="0" err="1" smtClean="0"/>
              <a:t>mogelijk</a:t>
            </a:r>
            <a:r>
              <a:rPr lang="en-GB" sz="2400" dirty="0" smtClean="0"/>
              <a:t>?</a:t>
            </a:r>
          </a:p>
          <a:p>
            <a:r>
              <a:rPr lang="en-GB" sz="2400" dirty="0" err="1" smtClean="0"/>
              <a:t>Hoeveel</a:t>
            </a:r>
            <a:r>
              <a:rPr lang="en-GB" sz="2400" dirty="0" smtClean="0"/>
              <a:t> </a:t>
            </a:r>
            <a:r>
              <a:rPr lang="en-GB" sz="2400" dirty="0" err="1" smtClean="0"/>
              <a:t>satellieten</a:t>
            </a:r>
            <a:r>
              <a:rPr lang="en-GB" sz="2400" dirty="0" smtClean="0"/>
              <a:t> </a:t>
            </a:r>
            <a:r>
              <a:rPr lang="en-GB" sz="2400" dirty="0" err="1" smtClean="0"/>
              <a:t>zijn</a:t>
            </a:r>
            <a:r>
              <a:rPr lang="en-GB" sz="2400" dirty="0" smtClean="0"/>
              <a:t> </a:t>
            </a:r>
            <a:r>
              <a:rPr lang="en-GB" sz="2400" dirty="0" err="1" smtClean="0"/>
              <a:t>er</a:t>
            </a:r>
            <a:r>
              <a:rPr lang="en-GB" sz="2400" dirty="0" smtClean="0"/>
              <a:t> </a:t>
            </a:r>
            <a:r>
              <a:rPr lang="en-GB" sz="2400" dirty="0" err="1" smtClean="0"/>
              <a:t>minimaal</a:t>
            </a:r>
            <a:r>
              <a:rPr lang="en-GB" sz="2400" dirty="0" smtClean="0"/>
              <a:t> </a:t>
            </a:r>
            <a:r>
              <a:rPr lang="en-GB" sz="2400" dirty="0" err="1" smtClean="0"/>
              <a:t>nodig</a:t>
            </a:r>
            <a:r>
              <a:rPr lang="en-GB" sz="2400" dirty="0" smtClean="0"/>
              <a:t> </a:t>
            </a:r>
            <a:r>
              <a:rPr lang="en-GB" sz="2400" dirty="0" err="1" smtClean="0"/>
              <a:t>voor</a:t>
            </a:r>
            <a:r>
              <a:rPr lang="en-GB" sz="2400" dirty="0" smtClean="0"/>
              <a:t> </a:t>
            </a:r>
            <a:r>
              <a:rPr lang="en-GB" sz="2400" dirty="0" err="1" smtClean="0"/>
              <a:t>een</a:t>
            </a:r>
            <a:r>
              <a:rPr lang="en-GB" sz="2400" dirty="0" smtClean="0"/>
              <a:t> </a:t>
            </a:r>
            <a:r>
              <a:rPr lang="en-GB" sz="2400" dirty="0" err="1" smtClean="0"/>
              <a:t>juiste</a:t>
            </a:r>
            <a:r>
              <a:rPr lang="en-GB" sz="2400" dirty="0" smtClean="0"/>
              <a:t> </a:t>
            </a:r>
            <a:r>
              <a:rPr lang="en-GB" sz="2400" dirty="0" err="1" smtClean="0"/>
              <a:t>plaatsbepaling</a:t>
            </a:r>
            <a:r>
              <a:rPr lang="en-GB" sz="2400" dirty="0" smtClean="0"/>
              <a:t>?</a:t>
            </a:r>
          </a:p>
          <a:p>
            <a:pPr marL="0" indent="0">
              <a:buNone/>
            </a:pPr>
            <a:endParaRPr lang="en-GB" sz="24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516" y="1412776"/>
            <a:ext cx="261238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Toepassing</a:t>
            </a:r>
            <a:r>
              <a:rPr lang="en-GB" sz="2800" dirty="0" smtClean="0"/>
              <a:t> &amp; </a:t>
            </a:r>
            <a:r>
              <a:rPr lang="en-GB" sz="2800" dirty="0" err="1" smtClean="0"/>
              <a:t>nauwkeurigheid</a:t>
            </a:r>
            <a:r>
              <a:rPr lang="en-GB" sz="2800" dirty="0" smtClean="0"/>
              <a:t> (</a:t>
            </a:r>
            <a:r>
              <a:rPr lang="en-GB" sz="2800" dirty="0" err="1" smtClean="0"/>
              <a:t>keuze</a:t>
            </a:r>
            <a:r>
              <a:rPr lang="en-GB" sz="2800" dirty="0" smtClean="0"/>
              <a:t> </a:t>
            </a:r>
            <a:r>
              <a:rPr lang="en-GB" sz="2800" dirty="0" err="1" smtClean="0"/>
              <a:t>correctiesignaal</a:t>
            </a:r>
            <a:r>
              <a:rPr lang="en-GB" sz="2800" dirty="0" smtClean="0"/>
              <a:t>)</a:t>
            </a:r>
            <a:br>
              <a:rPr lang="en-GB" sz="2800" dirty="0" smtClean="0"/>
            </a:br>
            <a:r>
              <a:rPr lang="en-GB" sz="2000" dirty="0" err="1" smtClean="0"/>
              <a:t>Welk</a:t>
            </a:r>
            <a:r>
              <a:rPr lang="en-GB" sz="2000" dirty="0" smtClean="0"/>
              <a:t> GPS </a:t>
            </a:r>
            <a:r>
              <a:rPr lang="en-GB" sz="2000" dirty="0" err="1" smtClean="0"/>
              <a:t>correctiesignaal</a:t>
            </a:r>
            <a:r>
              <a:rPr lang="en-GB" sz="2000" smtClean="0"/>
              <a:t> (A, B of C) </a:t>
            </a:r>
            <a:r>
              <a:rPr lang="en-GB" sz="2000" dirty="0" smtClean="0"/>
              <a:t>is </a:t>
            </a:r>
            <a:r>
              <a:rPr lang="en-GB" sz="2000" dirty="0" err="1" smtClean="0"/>
              <a:t>nodig</a:t>
            </a:r>
            <a:r>
              <a:rPr lang="en-GB" sz="2000" dirty="0" smtClean="0"/>
              <a:t> </a:t>
            </a:r>
            <a:r>
              <a:rPr lang="en-GB" sz="2000" dirty="0" err="1" smtClean="0"/>
              <a:t>om</a:t>
            </a:r>
            <a:r>
              <a:rPr lang="en-GB" sz="2000" dirty="0" smtClean="0"/>
              <a:t> </a:t>
            </a:r>
            <a:r>
              <a:rPr lang="en-GB" sz="2000" dirty="0" err="1" smtClean="0"/>
              <a:t>voldoende</a:t>
            </a:r>
            <a:r>
              <a:rPr lang="en-GB" sz="2000" dirty="0" smtClean="0"/>
              <a:t> </a:t>
            </a:r>
            <a:r>
              <a:rPr lang="en-GB" sz="2000" dirty="0" err="1" smtClean="0"/>
              <a:t>nauwkeurig</a:t>
            </a:r>
            <a:r>
              <a:rPr lang="en-GB" sz="2000" dirty="0" smtClean="0"/>
              <a:t> de </a:t>
            </a:r>
            <a:r>
              <a:rPr lang="en-GB" sz="2000" dirty="0" err="1" smtClean="0"/>
              <a:t>positie</a:t>
            </a:r>
            <a:r>
              <a:rPr lang="en-GB" sz="2000" dirty="0" smtClean="0"/>
              <a:t> </a:t>
            </a:r>
            <a:r>
              <a:rPr lang="en-GB" sz="2000" dirty="0" err="1" smtClean="0"/>
              <a:t>te</a:t>
            </a:r>
            <a:r>
              <a:rPr lang="en-GB" sz="2000" dirty="0" smtClean="0"/>
              <a:t> </a:t>
            </a:r>
            <a:r>
              <a:rPr lang="en-GB" sz="2000" dirty="0" err="1" smtClean="0"/>
              <a:t>bepalen</a:t>
            </a:r>
            <a:r>
              <a:rPr lang="en-GB" sz="2000" dirty="0" smtClean="0"/>
              <a:t> </a:t>
            </a:r>
            <a:r>
              <a:rPr lang="en-GB" sz="2000" dirty="0" err="1" smtClean="0"/>
              <a:t>bij</a:t>
            </a:r>
            <a:r>
              <a:rPr lang="en-GB" sz="2000" dirty="0" smtClean="0"/>
              <a:t> de </a:t>
            </a:r>
            <a:r>
              <a:rPr lang="en-GB" sz="2000" dirty="0" err="1" smtClean="0"/>
              <a:t>volgende</a:t>
            </a:r>
            <a:r>
              <a:rPr lang="en-GB" sz="2000" dirty="0" smtClean="0"/>
              <a:t> </a:t>
            </a:r>
            <a:r>
              <a:rPr lang="en-GB" sz="2000" dirty="0" err="1" smtClean="0"/>
              <a:t>toepassingen</a:t>
            </a:r>
            <a:r>
              <a:rPr lang="en-GB" sz="2000" dirty="0" smtClean="0"/>
              <a:t>? </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4737979"/>
              </p:ext>
            </p:extLst>
          </p:nvPr>
        </p:nvGraphicFramePr>
        <p:xfrm>
          <a:off x="107504" y="1700808"/>
          <a:ext cx="3816424" cy="4384962"/>
        </p:xfrm>
        <a:graphic>
          <a:graphicData uri="http://schemas.openxmlformats.org/drawingml/2006/table">
            <a:tbl>
              <a:tblPr firstRow="1" bandRow="1">
                <a:tableStyleId>{5C22544A-7EE6-4342-B048-85BDC9FD1C3A}</a:tableStyleId>
              </a:tblPr>
              <a:tblGrid>
                <a:gridCol w="3816424"/>
              </a:tblGrid>
              <a:tr h="39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Bewerking</a:t>
                      </a:r>
                      <a:r>
                        <a:rPr lang="en-GB" dirty="0" smtClean="0"/>
                        <a:t>:</a:t>
                      </a:r>
                    </a:p>
                  </a:txBody>
                  <a:tcPr/>
                </a:tc>
              </a:tr>
              <a:tr h="392282">
                <a:tc>
                  <a:txBody>
                    <a:bodyPr/>
                    <a:lstStyle/>
                    <a:p>
                      <a:r>
                        <a:rPr lang="en-GB" dirty="0" smtClean="0"/>
                        <a:t>1. </a:t>
                      </a:r>
                      <a:r>
                        <a:rPr lang="en-GB" dirty="0" err="1" smtClean="0"/>
                        <a:t>Vastleggen</a:t>
                      </a:r>
                      <a:r>
                        <a:rPr lang="en-GB" dirty="0" smtClean="0"/>
                        <a:t> </a:t>
                      </a:r>
                      <a:r>
                        <a:rPr lang="en-GB" dirty="0" err="1" smtClean="0"/>
                        <a:t>valplek</a:t>
                      </a:r>
                      <a:endParaRPr lang="en-GB" dirty="0"/>
                    </a:p>
                  </a:txBody>
                  <a:tcPr/>
                </a:tc>
              </a:tr>
              <a:tr h="392282">
                <a:tc>
                  <a:txBody>
                    <a:bodyPr/>
                    <a:lstStyle/>
                    <a:p>
                      <a:r>
                        <a:rPr lang="en-GB" dirty="0" smtClean="0"/>
                        <a:t>2.</a:t>
                      </a:r>
                      <a:r>
                        <a:rPr lang="en-GB" baseline="0" dirty="0" smtClean="0"/>
                        <a:t> </a:t>
                      </a:r>
                      <a:r>
                        <a:rPr lang="en-GB" baseline="0" dirty="0" err="1" smtClean="0"/>
                        <a:t>Aardappel</a:t>
                      </a:r>
                      <a:r>
                        <a:rPr lang="en-GB" baseline="0" dirty="0" smtClean="0"/>
                        <a:t> </a:t>
                      </a:r>
                      <a:r>
                        <a:rPr lang="en-GB" baseline="0" dirty="0" err="1" smtClean="0"/>
                        <a:t>poten</a:t>
                      </a:r>
                      <a:r>
                        <a:rPr lang="en-GB" baseline="0" dirty="0" smtClean="0"/>
                        <a:t> en  </a:t>
                      </a:r>
                      <a:r>
                        <a:rPr lang="en-GB" baseline="0" dirty="0" err="1" smtClean="0"/>
                        <a:t>aanaarden</a:t>
                      </a:r>
                      <a:r>
                        <a:rPr lang="en-GB" baseline="0" dirty="0" smtClean="0"/>
                        <a:t> </a:t>
                      </a:r>
                      <a:endParaRPr lang="en-GB" dirty="0"/>
                    </a:p>
                  </a:txBody>
                  <a:tcPr/>
                </a:tc>
              </a:tr>
              <a:tr h="677090">
                <a:tc>
                  <a:txBody>
                    <a:bodyPr/>
                    <a:lstStyle/>
                    <a:p>
                      <a:r>
                        <a:rPr lang="en-GB" dirty="0" smtClean="0"/>
                        <a:t>3. </a:t>
                      </a:r>
                      <a:r>
                        <a:rPr lang="en-GB" dirty="0" err="1" smtClean="0"/>
                        <a:t>Variabel</a:t>
                      </a:r>
                      <a:r>
                        <a:rPr lang="en-GB" dirty="0" smtClean="0"/>
                        <a:t> </a:t>
                      </a:r>
                      <a:r>
                        <a:rPr lang="en-GB" dirty="0" err="1" smtClean="0"/>
                        <a:t>aardappelen</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r>
                        <a:rPr lang="en-GB" baseline="0" dirty="0" err="1" smtClean="0"/>
                        <a:t>poten</a:t>
                      </a:r>
                      <a:endParaRPr lang="en-GB" dirty="0" smtClean="0"/>
                    </a:p>
                  </a:txBody>
                  <a:tcPr/>
                </a:tc>
              </a:tr>
              <a:tr h="677090">
                <a:tc>
                  <a:txBody>
                    <a:bodyPr/>
                    <a:lstStyle/>
                    <a:p>
                      <a:r>
                        <a:rPr lang="en-GB" dirty="0" smtClean="0"/>
                        <a:t>4. GPS</a:t>
                      </a:r>
                      <a:r>
                        <a:rPr lang="en-GB" baseline="0" dirty="0" smtClean="0"/>
                        <a:t> </a:t>
                      </a:r>
                      <a:r>
                        <a:rPr lang="en-GB" baseline="0" dirty="0" err="1" smtClean="0"/>
                        <a:t>sectie-controle</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r>
                        <a:rPr lang="en-GB" baseline="0" dirty="0" err="1" smtClean="0"/>
                        <a:t>veldspuit</a:t>
                      </a:r>
                      <a:endParaRPr lang="en-GB" dirty="0" smtClean="0"/>
                    </a:p>
                  </a:txBody>
                  <a:tcPr/>
                </a:tc>
              </a:tr>
              <a:tr h="392282">
                <a:tc>
                  <a:txBody>
                    <a:bodyPr/>
                    <a:lstStyle/>
                    <a:p>
                      <a:r>
                        <a:rPr lang="en-GB" dirty="0" smtClean="0"/>
                        <a:t>5. </a:t>
                      </a:r>
                      <a:r>
                        <a:rPr lang="en-GB" dirty="0" err="1" smtClean="0"/>
                        <a:t>Schoffelen</a:t>
                      </a:r>
                      <a:r>
                        <a:rPr lang="en-GB" dirty="0" smtClean="0"/>
                        <a:t> </a:t>
                      </a:r>
                      <a:r>
                        <a:rPr lang="en-GB" dirty="0" err="1" smtClean="0"/>
                        <a:t>uien</a:t>
                      </a:r>
                      <a:endParaRPr lang="en-GB" dirty="0"/>
                    </a:p>
                  </a:txBody>
                  <a:tcPr/>
                </a:tc>
              </a:tr>
              <a:tr h="392282">
                <a:tc>
                  <a:txBody>
                    <a:bodyPr/>
                    <a:lstStyle/>
                    <a:p>
                      <a:r>
                        <a:rPr lang="en-GB" dirty="0" smtClean="0"/>
                        <a:t>6. Parallel</a:t>
                      </a:r>
                      <a:r>
                        <a:rPr lang="en-GB" baseline="0" dirty="0" smtClean="0"/>
                        <a:t> </a:t>
                      </a:r>
                      <a:r>
                        <a:rPr lang="en-GB" baseline="0" dirty="0" err="1" smtClean="0"/>
                        <a:t>rijden</a:t>
                      </a:r>
                      <a:endParaRPr lang="en-GB" dirty="0"/>
                    </a:p>
                  </a:txBody>
                  <a:tcPr/>
                </a:tc>
              </a:tr>
              <a:tr h="392282">
                <a:tc>
                  <a:txBody>
                    <a:bodyPr/>
                    <a:lstStyle/>
                    <a:p>
                      <a:r>
                        <a:rPr lang="en-GB" dirty="0" smtClean="0"/>
                        <a:t>7. </a:t>
                      </a:r>
                      <a:r>
                        <a:rPr lang="en-GB" dirty="0" err="1" smtClean="0"/>
                        <a:t>Kunstmest</a:t>
                      </a:r>
                      <a:r>
                        <a:rPr lang="en-GB" dirty="0" smtClean="0"/>
                        <a:t> </a:t>
                      </a:r>
                      <a:r>
                        <a:rPr lang="en-GB" dirty="0" err="1" smtClean="0"/>
                        <a:t>strooien</a:t>
                      </a:r>
                      <a:endParaRPr lang="en-GB" dirty="0"/>
                    </a:p>
                  </a:txBody>
                  <a:tcPr/>
                </a:tc>
              </a:tr>
              <a:tr h="677090">
                <a:tc>
                  <a:txBody>
                    <a:bodyPr/>
                    <a:lstStyle/>
                    <a:p>
                      <a:r>
                        <a:rPr lang="en-GB" dirty="0" smtClean="0"/>
                        <a:t>8. </a:t>
                      </a:r>
                      <a:r>
                        <a:rPr lang="en-GB" dirty="0" err="1" smtClean="0"/>
                        <a:t>Opbrenstbepaling</a:t>
                      </a:r>
                      <a:r>
                        <a:rPr lang="en-GB" baseline="0" dirty="0" smtClean="0"/>
                        <a:t> </a:t>
                      </a:r>
                    </a:p>
                    <a:p>
                      <a:r>
                        <a:rPr lang="en-GB" baseline="0" dirty="0" smtClean="0"/>
                        <a:t>    combine               </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9030161"/>
              </p:ext>
            </p:extLst>
          </p:nvPr>
        </p:nvGraphicFramePr>
        <p:xfrm>
          <a:off x="5220072" y="2924944"/>
          <a:ext cx="3768080" cy="1478280"/>
        </p:xfrm>
        <a:graphic>
          <a:graphicData uri="http://schemas.openxmlformats.org/drawingml/2006/table">
            <a:tbl>
              <a:tblPr firstRow="1" bandRow="1">
                <a:tableStyleId>{5C22544A-7EE6-4342-B048-85BDC9FD1C3A}</a:tableStyleId>
              </a:tblPr>
              <a:tblGrid>
                <a:gridCol w="3768080"/>
              </a:tblGrid>
              <a:tr h="139040">
                <a:tc>
                  <a:txBody>
                    <a:bodyPr/>
                    <a:lstStyle/>
                    <a:p>
                      <a:r>
                        <a:rPr lang="en-GB" dirty="0" err="1" smtClean="0"/>
                        <a:t>Correctiesignaal</a:t>
                      </a:r>
                      <a:r>
                        <a:rPr lang="en-GB" dirty="0" smtClean="0"/>
                        <a:t>:</a:t>
                      </a:r>
                      <a:endParaRPr lang="en-GB" dirty="0"/>
                    </a:p>
                  </a:txBody>
                  <a:tcPr/>
                </a:tc>
              </a:tr>
              <a:tr h="370840">
                <a:tc>
                  <a:txBody>
                    <a:bodyPr/>
                    <a:lstStyle/>
                    <a:p>
                      <a:r>
                        <a:rPr lang="en-GB" dirty="0" smtClean="0"/>
                        <a:t>A. GPS + EGNOS </a:t>
                      </a:r>
                      <a:r>
                        <a:rPr lang="en-GB" dirty="0" err="1" smtClean="0"/>
                        <a:t>correctie</a:t>
                      </a:r>
                      <a:endParaRPr lang="en-GB" dirty="0"/>
                    </a:p>
                  </a:txBody>
                  <a:tcPr/>
                </a:tc>
              </a:tr>
              <a:tr h="370840">
                <a:tc>
                  <a:txBody>
                    <a:bodyPr/>
                    <a:lstStyle/>
                    <a:p>
                      <a:r>
                        <a:rPr lang="en-GB" dirty="0" smtClean="0"/>
                        <a:t>B. D</a:t>
                      </a:r>
                      <a:r>
                        <a:rPr lang="en-GB" baseline="0" dirty="0" smtClean="0"/>
                        <a:t>-GPS</a:t>
                      </a:r>
                      <a:endParaRPr lang="en-GB" dirty="0"/>
                    </a:p>
                  </a:txBody>
                  <a:tcPr/>
                </a:tc>
              </a:tr>
              <a:tr h="370840">
                <a:tc>
                  <a:txBody>
                    <a:bodyPr/>
                    <a:lstStyle/>
                    <a:p>
                      <a:r>
                        <a:rPr lang="en-GB" dirty="0" smtClean="0"/>
                        <a:t>C. RTK-GPS</a:t>
                      </a:r>
                      <a:endParaRPr lang="en-GB" dirty="0"/>
                    </a:p>
                  </a:txBody>
                  <a:tcPr/>
                </a:tc>
              </a:tr>
            </a:tbl>
          </a:graphicData>
        </a:graphic>
      </p:graphicFrame>
    </p:spTree>
    <p:extLst>
      <p:ext uri="{BB962C8B-B14F-4D97-AF65-F5344CB8AC3E}">
        <p14:creationId xmlns:p14="http://schemas.microsoft.com/office/powerpoint/2010/main" val="25124432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260648"/>
            <a:ext cx="8229600" cy="1001712"/>
          </a:xfrm>
        </p:spPr>
        <p:txBody>
          <a:bodyPr/>
          <a:lstStyle/>
          <a:p>
            <a:r>
              <a:rPr lang="en-US" dirty="0" err="1" smtClean="0"/>
              <a:t>Voorbereidende</a:t>
            </a:r>
            <a:r>
              <a:rPr lang="en-US" dirty="0" smtClean="0"/>
              <a:t> </a:t>
            </a:r>
            <a:r>
              <a:rPr lang="en-US" dirty="0" err="1" smtClean="0"/>
              <a:t>theorie</a:t>
            </a:r>
            <a:endParaRPr lang="en-US" dirty="0" smtClean="0"/>
          </a:p>
        </p:txBody>
      </p:sp>
      <p:sp>
        <p:nvSpPr>
          <p:cNvPr id="15363" name="Rectangle 3"/>
          <p:cNvSpPr>
            <a:spLocks noGrp="1" noChangeArrowheads="1"/>
          </p:cNvSpPr>
          <p:nvPr>
            <p:ph type="body" idx="1"/>
          </p:nvPr>
        </p:nvSpPr>
        <p:spPr>
          <a:xfrm>
            <a:off x="395536" y="1412776"/>
            <a:ext cx="8229600" cy="5063455"/>
          </a:xfrm>
        </p:spPr>
        <p:txBody>
          <a:bodyPr/>
          <a:lstStyle/>
          <a:p>
            <a:pPr marL="0" indent="0">
              <a:buFont typeface="Wingdings" pitchFamily="2" charset="2"/>
              <a:buNone/>
              <a:defRPr/>
            </a:pPr>
            <a:r>
              <a:rPr lang="nl-NL" sz="2400" b="1" dirty="0" smtClean="0"/>
              <a:t>Informatie</a:t>
            </a:r>
          </a:p>
          <a:p>
            <a:pPr marL="0" indent="0">
              <a:buFont typeface="Wingdings" pitchFamily="2" charset="2"/>
              <a:buNone/>
              <a:defRPr/>
            </a:pPr>
            <a:endParaRPr lang="nl-NL" sz="1100" b="1" dirty="0" smtClean="0"/>
          </a:p>
          <a:p>
            <a:pPr>
              <a:defRPr/>
            </a:pPr>
            <a:r>
              <a:rPr lang="nl-NL" sz="2400" dirty="0" smtClean="0"/>
              <a:t>Wat is satellietplaatsbepaling? </a:t>
            </a:r>
          </a:p>
          <a:p>
            <a:pPr>
              <a:defRPr/>
            </a:pPr>
            <a:r>
              <a:rPr lang="nl-NL" sz="2400" dirty="0" smtClean="0"/>
              <a:t>Satellietnavigatiesystemen </a:t>
            </a:r>
          </a:p>
          <a:p>
            <a:pPr>
              <a:defRPr/>
            </a:pPr>
            <a:r>
              <a:rPr lang="nl-NL" sz="2400" dirty="0" smtClean="0"/>
              <a:t>GPS nauwkeurigheid &amp; signaalcorrectie</a:t>
            </a:r>
          </a:p>
          <a:p>
            <a:pPr>
              <a:defRPr/>
            </a:pPr>
            <a:r>
              <a:rPr lang="nl-NL" sz="2400" dirty="0" smtClean="0"/>
              <a:t>Toepassingen van GPS </a:t>
            </a:r>
          </a:p>
          <a:p>
            <a:pPr marL="0" indent="0">
              <a:buNone/>
              <a:defRPr/>
            </a:pPr>
            <a:endParaRPr lang="nl-NL" sz="1100" dirty="0" smtClean="0"/>
          </a:p>
          <a:p>
            <a:pPr marL="0" indent="0">
              <a:buNone/>
              <a:defRPr/>
            </a:pPr>
            <a:r>
              <a:rPr lang="nl-NL" sz="2400" b="1" dirty="0" smtClean="0"/>
              <a:t>Apparatuur</a:t>
            </a:r>
          </a:p>
          <a:p>
            <a:pPr marL="0" indent="0">
              <a:buNone/>
              <a:defRPr/>
            </a:pPr>
            <a:endParaRPr lang="nl-NL" sz="1100" b="1" dirty="0" smtClean="0"/>
          </a:p>
          <a:p>
            <a:pPr>
              <a:defRPr/>
            </a:pPr>
            <a:r>
              <a:rPr lang="nl-NL" sz="2400" dirty="0" smtClean="0"/>
              <a:t>Gebruik van handheld GPS ontvangers en software voor veldwaarnemingen</a:t>
            </a:r>
          </a:p>
          <a:p>
            <a:pPr>
              <a:defRPr/>
            </a:pPr>
            <a:r>
              <a:rPr lang="nl-NL" sz="2400" dirty="0" smtClean="0"/>
              <a:t>Gebruik van handheld apparatuur en software voor registratie van </a:t>
            </a:r>
            <a:r>
              <a:rPr lang="nl-NL" sz="2400" dirty="0" err="1" smtClean="0"/>
              <a:t>teelttechnische</a:t>
            </a:r>
            <a:r>
              <a:rPr lang="nl-NL" sz="2400" dirty="0" smtClean="0"/>
              <a:t> gegevens</a:t>
            </a:r>
          </a:p>
          <a:p>
            <a:pPr marL="0" indent="0">
              <a:buFont typeface="Wingdings" pitchFamily="2" charset="2"/>
              <a:buNone/>
              <a:defRPr/>
            </a:pPr>
            <a:endParaRPr lang="nl-NL" dirty="0"/>
          </a:p>
          <a:p>
            <a:pPr>
              <a:defRPr/>
            </a:pPr>
            <a:endParaRPr lang="nl-NL"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260648"/>
            <a:ext cx="8229600" cy="1001712"/>
          </a:xfrm>
        </p:spPr>
        <p:txBody>
          <a:bodyPr/>
          <a:lstStyle/>
          <a:p>
            <a:r>
              <a:rPr lang="en-US" dirty="0" err="1" smtClean="0"/>
              <a:t>Satellietplaatsbepaling</a:t>
            </a:r>
            <a:endParaRPr lang="en-US" dirty="0" smtClean="0"/>
          </a:p>
        </p:txBody>
      </p:sp>
      <p:sp>
        <p:nvSpPr>
          <p:cNvPr id="17411" name="Rectangle 3"/>
          <p:cNvSpPr>
            <a:spLocks noGrp="1" noChangeArrowheads="1"/>
          </p:cNvSpPr>
          <p:nvPr>
            <p:ph type="body" idx="1"/>
          </p:nvPr>
        </p:nvSpPr>
        <p:spPr>
          <a:xfrm>
            <a:off x="467544" y="1052736"/>
            <a:ext cx="5904656" cy="4896544"/>
          </a:xfrm>
        </p:spPr>
        <p:txBody>
          <a:bodyPr/>
          <a:lstStyle/>
          <a:p>
            <a:pPr>
              <a:defRPr/>
            </a:pPr>
            <a:r>
              <a:rPr lang="en-GB" dirty="0" err="1"/>
              <a:t>Bepalen</a:t>
            </a:r>
            <a:r>
              <a:rPr lang="en-GB" dirty="0"/>
              <a:t> van de </a:t>
            </a:r>
            <a:r>
              <a:rPr lang="en-GB" dirty="0" err="1" smtClean="0"/>
              <a:t>locatie</a:t>
            </a:r>
            <a:r>
              <a:rPr lang="en-GB" dirty="0" smtClean="0"/>
              <a:t>/</a:t>
            </a:r>
            <a:r>
              <a:rPr lang="en-GB" dirty="0" err="1" smtClean="0"/>
              <a:t>positie</a:t>
            </a:r>
            <a:r>
              <a:rPr lang="en-GB" dirty="0" smtClean="0"/>
              <a:t> </a:t>
            </a:r>
            <a:r>
              <a:rPr lang="en-GB" dirty="0"/>
              <a:t>op </a:t>
            </a:r>
            <a:r>
              <a:rPr lang="en-GB" dirty="0" err="1"/>
              <a:t>aarde</a:t>
            </a:r>
            <a:r>
              <a:rPr lang="en-GB" dirty="0"/>
              <a:t> met </a:t>
            </a:r>
            <a:r>
              <a:rPr lang="en-GB" dirty="0" err="1"/>
              <a:t>behulp</a:t>
            </a:r>
            <a:r>
              <a:rPr lang="en-GB" dirty="0"/>
              <a:t> van </a:t>
            </a:r>
            <a:r>
              <a:rPr lang="en-GB" dirty="0" err="1" smtClean="0"/>
              <a:t>satellieten</a:t>
            </a:r>
            <a:endParaRPr lang="en-GB" dirty="0" smtClean="0"/>
          </a:p>
          <a:p>
            <a:pPr marL="0" indent="0">
              <a:buNone/>
              <a:defRPr/>
            </a:pPr>
            <a:endParaRPr lang="en-GB" sz="1100" dirty="0"/>
          </a:p>
          <a:p>
            <a:pPr lvl="1">
              <a:defRPr/>
            </a:pPr>
            <a:r>
              <a:rPr lang="en-GB" dirty="0" err="1"/>
              <a:t>Begrip</a:t>
            </a:r>
            <a:r>
              <a:rPr lang="en-GB" dirty="0"/>
              <a:t>: GNSS (Global Navigation Satellite System)</a:t>
            </a:r>
          </a:p>
          <a:p>
            <a:pPr lvl="1">
              <a:defRPr/>
            </a:pPr>
            <a:r>
              <a:rPr lang="en-GB" dirty="0"/>
              <a:t>‘GPS’ is </a:t>
            </a:r>
            <a:r>
              <a:rPr lang="en-GB" dirty="0" err="1"/>
              <a:t>een</a:t>
            </a:r>
            <a:r>
              <a:rPr lang="en-GB" dirty="0"/>
              <a:t> </a:t>
            </a:r>
            <a:r>
              <a:rPr lang="en-GB" dirty="0" err="1"/>
              <a:t>merknaam</a:t>
            </a:r>
            <a:r>
              <a:rPr lang="en-GB" dirty="0"/>
              <a:t>! </a:t>
            </a:r>
            <a:endParaRPr lang="en-GB" dirty="0" smtClean="0"/>
          </a:p>
          <a:p>
            <a:pPr lvl="1">
              <a:defRPr/>
            </a:pPr>
            <a:r>
              <a:rPr lang="en-GB" dirty="0" smtClean="0"/>
              <a:t>Principe</a:t>
            </a:r>
            <a:r>
              <a:rPr lang="en-GB" dirty="0"/>
              <a:t>: </a:t>
            </a:r>
            <a:r>
              <a:rPr lang="en-GB" dirty="0" err="1"/>
              <a:t>meten</a:t>
            </a:r>
            <a:r>
              <a:rPr lang="en-GB" dirty="0"/>
              <a:t> </a:t>
            </a:r>
            <a:r>
              <a:rPr lang="en-GB" dirty="0" err="1" smtClean="0"/>
              <a:t>reistijd</a:t>
            </a:r>
            <a:r>
              <a:rPr lang="en-GB" dirty="0" smtClean="0"/>
              <a:t> </a:t>
            </a:r>
            <a:r>
              <a:rPr lang="en-GB" dirty="0" err="1" smtClean="0"/>
              <a:t>signalen</a:t>
            </a:r>
            <a:r>
              <a:rPr lang="en-GB" dirty="0" smtClean="0"/>
              <a:t> (</a:t>
            </a:r>
            <a:r>
              <a:rPr lang="nl-NL" dirty="0" smtClean="0"/>
              <a:t>GHz frequentie) </a:t>
            </a:r>
            <a:r>
              <a:rPr lang="en-GB" dirty="0" err="1" smtClean="0"/>
              <a:t>tussen</a:t>
            </a:r>
            <a:r>
              <a:rPr lang="en-GB" dirty="0" smtClean="0"/>
              <a:t> </a:t>
            </a:r>
            <a:r>
              <a:rPr lang="en-GB" dirty="0" err="1"/>
              <a:t>satelliet</a:t>
            </a:r>
            <a:r>
              <a:rPr lang="en-GB" dirty="0"/>
              <a:t> en </a:t>
            </a:r>
            <a:r>
              <a:rPr lang="en-GB" dirty="0" err="1" smtClean="0"/>
              <a:t>ontvanger</a:t>
            </a:r>
            <a:r>
              <a:rPr lang="en-GB" dirty="0" smtClean="0"/>
              <a:t> (op </a:t>
            </a:r>
            <a:r>
              <a:rPr lang="en-GB" dirty="0" err="1" smtClean="0"/>
              <a:t>aarde</a:t>
            </a:r>
            <a:r>
              <a:rPr lang="en-GB" dirty="0" smtClean="0"/>
              <a:t>) </a:t>
            </a:r>
            <a:endParaRPr lang="en-GB" dirty="0"/>
          </a:p>
          <a:p>
            <a:pPr lvl="1">
              <a:defRPr/>
            </a:pPr>
            <a:r>
              <a:rPr lang="en-GB" dirty="0" err="1"/>
              <a:t>Afstand</a:t>
            </a:r>
            <a:r>
              <a:rPr lang="en-GB" dirty="0"/>
              <a:t> </a:t>
            </a:r>
            <a:r>
              <a:rPr lang="en-GB" dirty="0" err="1"/>
              <a:t>berekenen</a:t>
            </a:r>
            <a:r>
              <a:rPr lang="en-GB" dirty="0"/>
              <a:t> </a:t>
            </a:r>
            <a:r>
              <a:rPr lang="en-GB" dirty="0" err="1"/>
              <a:t>uit</a:t>
            </a:r>
            <a:r>
              <a:rPr lang="en-GB" dirty="0"/>
              <a:t> </a:t>
            </a:r>
            <a:r>
              <a:rPr lang="en-GB" dirty="0" err="1"/>
              <a:t>nauwkeurige</a:t>
            </a:r>
            <a:r>
              <a:rPr lang="en-GB" dirty="0"/>
              <a:t> </a:t>
            </a:r>
            <a:r>
              <a:rPr lang="en-GB" dirty="0" err="1"/>
              <a:t>tijdmeting</a:t>
            </a:r>
            <a:r>
              <a:rPr lang="en-GB" dirty="0"/>
              <a:t> </a:t>
            </a:r>
          </a:p>
        </p:txBody>
      </p:sp>
      <p:pic>
        <p:nvPicPr>
          <p:cNvPr id="6148" name="Picture 5"/>
          <p:cNvPicPr>
            <a:picLocks noChangeAspect="1" noChangeArrowheads="1"/>
          </p:cNvPicPr>
          <p:nvPr/>
        </p:nvPicPr>
        <p:blipFill>
          <a:blip cstate="print"/>
          <a:srcRect/>
          <a:stretch>
            <a:fillRect/>
          </a:stretch>
        </p:blipFill>
        <p:spPr bwMode="auto">
          <a:xfrm>
            <a:off x="6507440" y="3861048"/>
            <a:ext cx="2647950" cy="259873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Satellietplaatsbepaling</a:t>
            </a:r>
            <a:endParaRPr lang="nl-NL" dirty="0"/>
          </a:p>
        </p:txBody>
      </p:sp>
      <p:sp>
        <p:nvSpPr>
          <p:cNvPr id="3" name="Tijdelijke aanduiding voor inhoud 2"/>
          <p:cNvSpPr>
            <a:spLocks noGrp="1"/>
          </p:cNvSpPr>
          <p:nvPr>
            <p:ph idx="1"/>
          </p:nvPr>
        </p:nvSpPr>
        <p:spPr/>
        <p:txBody>
          <a:bodyPr/>
          <a:lstStyle/>
          <a:p>
            <a:r>
              <a:rPr lang="nl-BE" dirty="0" smtClean="0"/>
              <a:t>Principe afstandmeting naar satelliet</a:t>
            </a:r>
            <a:endParaRPr lang="nl-BE" dirty="0"/>
          </a:p>
          <a:p>
            <a:pPr lvl="1"/>
            <a:r>
              <a:rPr lang="nl-BE" dirty="0" smtClean="0"/>
              <a:t>Satellieten </a:t>
            </a:r>
            <a:r>
              <a:rPr lang="nl-BE" dirty="0"/>
              <a:t>sturen radiogolven naar de </a:t>
            </a:r>
            <a:r>
              <a:rPr lang="nl-BE" dirty="0" smtClean="0"/>
              <a:t>aarde</a:t>
            </a:r>
          </a:p>
          <a:p>
            <a:pPr lvl="1"/>
            <a:r>
              <a:rPr lang="nl-BE" dirty="0" smtClean="0"/>
              <a:t>Snelheid Radiogolven  300.000 km/sec (lichtsnelheid)</a:t>
            </a:r>
            <a:endParaRPr lang="nl-BE" dirty="0"/>
          </a:p>
          <a:p>
            <a:pPr lvl="1"/>
            <a:r>
              <a:rPr lang="nl-BE" dirty="0"/>
              <a:t>Deze radiogolven bevatten:</a:t>
            </a:r>
          </a:p>
          <a:p>
            <a:pPr lvl="2"/>
            <a:r>
              <a:rPr lang="nl-BE" dirty="0"/>
              <a:t>Huidige </a:t>
            </a:r>
            <a:r>
              <a:rPr lang="nl-BE" dirty="0" smtClean="0"/>
              <a:t>tijd satelliet(atoomklokken in satelliet)</a:t>
            </a:r>
            <a:endParaRPr lang="nl-BE" dirty="0"/>
          </a:p>
          <a:p>
            <a:pPr lvl="2"/>
            <a:r>
              <a:rPr lang="nl-BE" dirty="0"/>
              <a:t>X, Y en Z-coördinaat van huidige plaats satelliet</a:t>
            </a:r>
          </a:p>
          <a:p>
            <a:pPr lvl="1"/>
            <a:r>
              <a:rPr lang="nl-BE" dirty="0"/>
              <a:t>afstand satelliet - GPS ontvanger </a:t>
            </a:r>
            <a:br>
              <a:rPr lang="nl-BE" dirty="0"/>
            </a:br>
            <a:r>
              <a:rPr lang="nl-BE" dirty="0"/>
              <a:t>		= tijdsverschil x lichtsnelheid</a:t>
            </a:r>
          </a:p>
          <a:p>
            <a:pPr lvl="2"/>
            <a:endParaRPr lang="nl-BE" dirty="0"/>
          </a:p>
          <a:p>
            <a:pPr marL="0" indent="0">
              <a:buNone/>
            </a:pPr>
            <a:endParaRPr lang="nl-NL" dirty="0"/>
          </a:p>
        </p:txBody>
      </p:sp>
    </p:spTree>
    <p:extLst>
      <p:ext uri="{BB962C8B-B14F-4D97-AF65-F5344CB8AC3E}">
        <p14:creationId xmlns:p14="http://schemas.microsoft.com/office/powerpoint/2010/main" val="29772423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Satellietplaatsbepaling</a:t>
            </a:r>
            <a:endParaRPr lang="nl-NL" dirty="0"/>
          </a:p>
        </p:txBody>
      </p:sp>
      <p:sp>
        <p:nvSpPr>
          <p:cNvPr id="3" name="Tijdelijke aanduiding voor inhoud 2"/>
          <p:cNvSpPr>
            <a:spLocks noGrp="1"/>
          </p:cNvSpPr>
          <p:nvPr>
            <p:ph idx="1"/>
          </p:nvPr>
        </p:nvSpPr>
        <p:spPr/>
        <p:txBody>
          <a:bodyPr/>
          <a:lstStyle/>
          <a:p>
            <a:pPr lvl="2"/>
            <a:endParaRPr lang="nl-BE" dirty="0">
              <a:sym typeface="Wingdings" pitchFamily="2" charset="2"/>
            </a:endParaRPr>
          </a:p>
          <a:p>
            <a:pPr marL="342900" lvl="1" indent="-342900">
              <a:buClr>
                <a:schemeClr val="hlink"/>
              </a:buClr>
              <a:buFont typeface="Wingdings" pitchFamily="2" charset="2"/>
              <a:buChar char="n"/>
            </a:pPr>
            <a:r>
              <a:rPr lang="nl-BE" sz="2800" dirty="0"/>
              <a:t>Nauwkeurige tijdsbepaling heel belangrijk</a:t>
            </a:r>
          </a:p>
          <a:p>
            <a:pPr lvl="2"/>
            <a:r>
              <a:rPr lang="nl-BE" sz="2400" dirty="0"/>
              <a:t>3 of 4 atoomklokken in elke satelliet</a:t>
            </a:r>
          </a:p>
          <a:p>
            <a:pPr lvl="2"/>
            <a:r>
              <a:rPr lang="nl-BE" sz="2400" dirty="0"/>
              <a:t>Gebruiker geen atoomklok</a:t>
            </a:r>
          </a:p>
          <a:p>
            <a:pPr lvl="2"/>
            <a:r>
              <a:rPr lang="nl-BE" sz="2400" dirty="0"/>
              <a:t>Tijd gebruiker onbekend </a:t>
            </a:r>
            <a:r>
              <a:rPr lang="nl-BE" sz="2400" dirty="0">
                <a:sym typeface="Wingdings" pitchFamily="2" charset="2"/>
              </a:rPr>
              <a:t> extra gegeven nodig</a:t>
            </a:r>
            <a:endParaRPr lang="nl-BE" sz="2200" dirty="0"/>
          </a:p>
          <a:p>
            <a:r>
              <a:rPr lang="en-GB" b="1" dirty="0" err="1" smtClean="0"/>
              <a:t>Minimaal</a:t>
            </a:r>
            <a:r>
              <a:rPr lang="en-GB" dirty="0" smtClean="0"/>
              <a:t> </a:t>
            </a:r>
            <a:r>
              <a:rPr lang="nl-BE" b="1" dirty="0" smtClean="0">
                <a:sym typeface="Wingdings" pitchFamily="2" charset="2"/>
              </a:rPr>
              <a:t>4 </a:t>
            </a:r>
            <a:r>
              <a:rPr lang="nl-BE" b="1" dirty="0">
                <a:sym typeface="Wingdings" pitchFamily="2" charset="2"/>
              </a:rPr>
              <a:t>satellieten nodig voor plaatsbepaling</a:t>
            </a:r>
            <a:r>
              <a:rPr lang="nl-BE" b="1" dirty="0"/>
              <a:t> </a:t>
            </a:r>
          </a:p>
          <a:p>
            <a:pPr lvl="1"/>
            <a:endParaRPr lang="nl-BE" dirty="0"/>
          </a:p>
          <a:p>
            <a:endParaRPr lang="nl-NL" dirty="0"/>
          </a:p>
        </p:txBody>
      </p:sp>
    </p:spTree>
    <p:extLst>
      <p:ext uri="{BB962C8B-B14F-4D97-AF65-F5344CB8AC3E}">
        <p14:creationId xmlns:p14="http://schemas.microsoft.com/office/powerpoint/2010/main" val="14522511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17848"/>
            <a:ext cx="8229600" cy="4343400"/>
          </a:xfrm>
        </p:spPr>
        <p:txBody>
          <a:bodyPr/>
          <a:lstStyle/>
          <a:p>
            <a:pPr marL="0" indent="0">
              <a:buNone/>
            </a:pPr>
            <a:endParaRPr lang="en-GB" sz="1100" dirty="0" smtClean="0"/>
          </a:p>
          <a:p>
            <a:r>
              <a:rPr lang="nl-NL" dirty="0" smtClean="0"/>
              <a:t>Voldoende dekking gedurende de hele dag; minimaal 20 satellieten nodig (cirkelen constant rond de aarde)</a:t>
            </a:r>
          </a:p>
          <a:p>
            <a:r>
              <a:rPr lang="nl-NL" dirty="0" smtClean="0"/>
              <a:t>Vrij zicht (bomen en gebouwen houden signalen tegen)</a:t>
            </a:r>
          </a:p>
          <a:p>
            <a:pPr marL="0" indent="0">
              <a:buNone/>
            </a:pPr>
            <a:endParaRPr lang="nl-NL" sz="1100" dirty="0" smtClean="0"/>
          </a:p>
          <a:p>
            <a:pPr>
              <a:defRPr/>
            </a:pPr>
            <a:r>
              <a:rPr lang="nl-NL" dirty="0" smtClean="0"/>
              <a:t>Satellieten stelsels (constellatie)</a:t>
            </a:r>
          </a:p>
          <a:p>
            <a:pPr lvl="1">
              <a:defRPr/>
            </a:pPr>
            <a:r>
              <a:rPr lang="nl-NL" dirty="0" smtClean="0"/>
              <a:t>NAVSTAR-GPS		(24 satellieten)</a:t>
            </a:r>
          </a:p>
          <a:p>
            <a:pPr lvl="1">
              <a:defRPr/>
            </a:pPr>
            <a:r>
              <a:rPr lang="nl-NL" dirty="0" smtClean="0"/>
              <a:t>GLONASS		(22 satellieten)</a:t>
            </a:r>
          </a:p>
          <a:p>
            <a:pPr lvl="1">
              <a:defRPr/>
            </a:pPr>
            <a:r>
              <a:rPr lang="nl-NL" dirty="0" err="1" smtClean="0"/>
              <a:t>Galileo</a:t>
            </a:r>
            <a:r>
              <a:rPr lang="nl-NL" dirty="0" smtClean="0"/>
              <a:t>			(27 satellieten)</a:t>
            </a:r>
          </a:p>
          <a:p>
            <a:endParaRPr lang="en-GB"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289" y="4257278"/>
            <a:ext cx="549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289" y="4677009"/>
            <a:ext cx="560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557" y="5085184"/>
            <a:ext cx="592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1" y="3640006"/>
            <a:ext cx="2862809" cy="2290247"/>
          </a:xfrm>
          <a:prstGeom prst="rect">
            <a:avLst/>
          </a:prstGeom>
        </p:spPr>
      </p:pic>
      <p:sp>
        <p:nvSpPr>
          <p:cNvPr id="9" name="Titel 1"/>
          <p:cNvSpPr>
            <a:spLocks noGrp="1"/>
          </p:cNvSpPr>
          <p:nvPr>
            <p:ph type="title"/>
          </p:nvPr>
        </p:nvSpPr>
        <p:spPr>
          <a:xfrm>
            <a:off x="457200" y="339056"/>
            <a:ext cx="8229600" cy="1001712"/>
          </a:xfrm>
        </p:spPr>
        <p:txBody>
          <a:bodyPr/>
          <a:lstStyle/>
          <a:p>
            <a:r>
              <a:rPr lang="en-GB" dirty="0" err="1" smtClean="0"/>
              <a:t>Satellietplaatsbepaling</a:t>
            </a:r>
            <a:endParaRPr lang="nl-NL" dirty="0"/>
          </a:p>
        </p:txBody>
      </p:sp>
    </p:spTree>
    <p:extLst>
      <p:ext uri="{BB962C8B-B14F-4D97-AF65-F5344CB8AC3E}">
        <p14:creationId xmlns:p14="http://schemas.microsoft.com/office/powerpoint/2010/main" val="277423844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a:t>
            </a:r>
            <a:r>
              <a:rPr lang="en-GB" dirty="0" err="1" smtClean="0"/>
              <a:t>atellietplaatsbepaling</a:t>
            </a:r>
            <a:endParaRPr lang="en-GB" dirty="0"/>
          </a:p>
        </p:txBody>
      </p:sp>
      <p:sp>
        <p:nvSpPr>
          <p:cNvPr id="3" name="Content Placeholder 2"/>
          <p:cNvSpPr>
            <a:spLocks noGrp="1"/>
          </p:cNvSpPr>
          <p:nvPr>
            <p:ph idx="1"/>
          </p:nvPr>
        </p:nvSpPr>
        <p:spPr>
          <a:xfrm>
            <a:off x="457200" y="1340768"/>
            <a:ext cx="4906888" cy="4248472"/>
          </a:xfrm>
        </p:spPr>
        <p:txBody>
          <a:bodyPr anchor="t"/>
          <a:lstStyle/>
          <a:p>
            <a:r>
              <a:rPr lang="en-GB" dirty="0" err="1" smtClean="0"/>
              <a:t>Een</a:t>
            </a:r>
            <a:r>
              <a:rPr lang="en-GB" dirty="0" smtClean="0"/>
              <a:t> </a:t>
            </a:r>
            <a:r>
              <a:rPr lang="en-GB" dirty="0" err="1" smtClean="0"/>
              <a:t>vaste</a:t>
            </a:r>
            <a:r>
              <a:rPr lang="en-GB" dirty="0" smtClean="0"/>
              <a:t> </a:t>
            </a:r>
            <a:r>
              <a:rPr lang="en-GB" dirty="0" err="1" smtClean="0"/>
              <a:t>afstand</a:t>
            </a:r>
            <a:r>
              <a:rPr lang="en-GB" dirty="0" smtClean="0"/>
              <a:t> tot 1 </a:t>
            </a:r>
            <a:r>
              <a:rPr lang="en-GB" dirty="0" err="1" smtClean="0"/>
              <a:t>satelliet</a:t>
            </a:r>
            <a:r>
              <a:rPr lang="en-GB" dirty="0" smtClean="0"/>
              <a:t> </a:t>
            </a:r>
            <a:r>
              <a:rPr lang="en-GB" dirty="0" err="1" smtClean="0"/>
              <a:t>geeft</a:t>
            </a:r>
            <a:r>
              <a:rPr lang="en-GB" dirty="0" smtClean="0"/>
              <a:t> </a:t>
            </a:r>
            <a:r>
              <a:rPr lang="en-GB" dirty="0" err="1" smtClean="0"/>
              <a:t>een</a:t>
            </a:r>
            <a:r>
              <a:rPr lang="en-GB" dirty="0" smtClean="0"/>
              <a:t> </a:t>
            </a:r>
            <a:r>
              <a:rPr lang="en-GB" dirty="0" err="1" smtClean="0"/>
              <a:t>cirkel</a:t>
            </a:r>
            <a:r>
              <a:rPr lang="en-GB" dirty="0" smtClean="0"/>
              <a:t> op </a:t>
            </a:r>
            <a:r>
              <a:rPr lang="en-GB" dirty="0" err="1" smtClean="0"/>
              <a:t>aarde</a:t>
            </a:r>
            <a:endParaRPr lang="en-GB" dirty="0" smtClean="0"/>
          </a:p>
          <a:p>
            <a:r>
              <a:rPr lang="en-GB" dirty="0" err="1" smtClean="0"/>
              <a:t>Bij</a:t>
            </a:r>
            <a:r>
              <a:rPr lang="en-GB" dirty="0" smtClean="0"/>
              <a:t> 3 </a:t>
            </a:r>
            <a:r>
              <a:rPr lang="en-GB" dirty="0" err="1" smtClean="0"/>
              <a:t>satellieten</a:t>
            </a:r>
            <a:r>
              <a:rPr lang="en-GB" dirty="0" smtClean="0"/>
              <a:t> </a:t>
            </a:r>
            <a:r>
              <a:rPr lang="en-GB" dirty="0" err="1" smtClean="0"/>
              <a:t>één</a:t>
            </a:r>
            <a:r>
              <a:rPr lang="en-GB" dirty="0" smtClean="0"/>
              <a:t> </a:t>
            </a:r>
            <a:r>
              <a:rPr lang="en-GB" dirty="0" err="1" smtClean="0"/>
              <a:t>snijpunt</a:t>
            </a:r>
            <a:r>
              <a:rPr lang="en-GB" dirty="0" smtClean="0"/>
              <a:t> </a:t>
            </a:r>
            <a:r>
              <a:rPr lang="en-GB" dirty="0" err="1" smtClean="0"/>
              <a:t>overlappende</a:t>
            </a:r>
            <a:r>
              <a:rPr lang="en-GB" dirty="0" smtClean="0"/>
              <a:t> </a:t>
            </a:r>
            <a:r>
              <a:rPr lang="en-GB" dirty="0" err="1" smtClean="0"/>
              <a:t>cirkels</a:t>
            </a:r>
            <a:r>
              <a:rPr lang="en-GB" dirty="0" smtClean="0"/>
              <a:t> </a:t>
            </a:r>
          </a:p>
          <a:p>
            <a:r>
              <a:rPr lang="en-GB" dirty="0" err="1"/>
              <a:t>Snijpunt</a:t>
            </a:r>
            <a:r>
              <a:rPr lang="en-GB" dirty="0"/>
              <a:t>=</a:t>
            </a:r>
            <a:r>
              <a:rPr lang="en-GB" dirty="0" err="1"/>
              <a:t>positie</a:t>
            </a:r>
            <a:r>
              <a:rPr lang="en-GB" dirty="0" smtClean="0"/>
              <a:t>!</a:t>
            </a:r>
          </a:p>
          <a:p>
            <a:r>
              <a:rPr lang="en-GB" dirty="0" smtClean="0"/>
              <a:t>1 extra </a:t>
            </a:r>
            <a:r>
              <a:rPr lang="en-GB" dirty="0" err="1" smtClean="0"/>
              <a:t>satelliet</a:t>
            </a:r>
            <a:r>
              <a:rPr lang="en-GB" dirty="0" smtClean="0"/>
              <a:t> </a:t>
            </a:r>
            <a:r>
              <a:rPr lang="en-GB" dirty="0" err="1" smtClean="0"/>
              <a:t>voor</a:t>
            </a:r>
            <a:r>
              <a:rPr lang="en-GB" dirty="0" smtClean="0"/>
              <a:t> </a:t>
            </a:r>
            <a:r>
              <a:rPr lang="en-GB" dirty="0" err="1" smtClean="0"/>
              <a:t>hoogte</a:t>
            </a:r>
            <a:r>
              <a:rPr lang="en-GB" dirty="0" smtClean="0"/>
              <a:t> en </a:t>
            </a:r>
            <a:r>
              <a:rPr lang="en-GB" dirty="0" err="1" smtClean="0"/>
              <a:t>compensatie</a:t>
            </a:r>
            <a:r>
              <a:rPr lang="en-GB" dirty="0" smtClean="0"/>
              <a:t> </a:t>
            </a:r>
            <a:r>
              <a:rPr lang="en-GB" dirty="0" err="1" smtClean="0"/>
              <a:t>klokafwijking</a:t>
            </a:r>
            <a:r>
              <a:rPr lang="en-GB" dirty="0" smtClean="0"/>
              <a:t> </a:t>
            </a:r>
            <a:r>
              <a:rPr lang="en-GB" dirty="0" err="1" smtClean="0"/>
              <a:t>ontvanger</a:t>
            </a:r>
            <a:r>
              <a:rPr lang="en-GB" dirty="0" smtClean="0"/>
              <a: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249" y="2060848"/>
            <a:ext cx="29241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4788024" y="4012915"/>
            <a:ext cx="2160240" cy="194421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
        <p:nvSpPr>
          <p:cNvPr id="10" name="Oval 9"/>
          <p:cNvSpPr/>
          <p:nvPr/>
        </p:nvSpPr>
        <p:spPr bwMode="auto">
          <a:xfrm>
            <a:off x="5004048" y="2348880"/>
            <a:ext cx="2160240" cy="194421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sp>
        <p:nvSpPr>
          <p:cNvPr id="11" name="Oval 10"/>
          <p:cNvSpPr/>
          <p:nvPr/>
        </p:nvSpPr>
        <p:spPr bwMode="auto">
          <a:xfrm>
            <a:off x="6516216" y="3140968"/>
            <a:ext cx="2160240" cy="1944216"/>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smtClean="0">
              <a:ln>
                <a:noFill/>
              </a:ln>
              <a:solidFill>
                <a:schemeClr val="tx1"/>
              </a:solidFill>
              <a:effectLst/>
              <a:latin typeface="News Gothic" pitchFamily="34" charset="0"/>
            </a:endParaRPr>
          </a:p>
        </p:txBody>
      </p:sp>
      <p:cxnSp>
        <p:nvCxnSpPr>
          <p:cNvPr id="12" name="Straight Arrow Connector 11"/>
          <p:cNvCxnSpPr/>
          <p:nvPr/>
        </p:nvCxnSpPr>
        <p:spPr bwMode="auto">
          <a:xfrm flipH="1" flipV="1">
            <a:off x="6588224" y="4293096"/>
            <a:ext cx="648072" cy="1080120"/>
          </a:xfrm>
          <a:prstGeom prst="straightConnector1">
            <a:avLst/>
          </a:prstGeom>
          <a:solidFill>
            <a:srgbClr val="80BA64"/>
          </a:solidFill>
          <a:ln w="476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Tree>
    <p:extLst>
      <p:ext uri="{BB962C8B-B14F-4D97-AF65-F5344CB8AC3E}">
        <p14:creationId xmlns:p14="http://schemas.microsoft.com/office/powerpoint/2010/main" val="1185272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001712"/>
          </a:xfrm>
        </p:spPr>
        <p:txBody>
          <a:bodyPr/>
          <a:lstStyle/>
          <a:p>
            <a:r>
              <a:rPr lang="en-GB" dirty="0" err="1" smtClean="0"/>
              <a:t>Voorbeeld</a:t>
            </a:r>
            <a:r>
              <a:rPr lang="en-GB" dirty="0" smtClean="0"/>
              <a:t>:</a:t>
            </a:r>
            <a:endParaRPr lang="en-GB" dirty="0"/>
          </a:p>
        </p:txBody>
      </p:sp>
      <p:sp>
        <p:nvSpPr>
          <p:cNvPr id="3" name="Content Placeholder 2"/>
          <p:cNvSpPr>
            <a:spLocks noGrp="1"/>
          </p:cNvSpPr>
          <p:nvPr>
            <p:ph idx="1"/>
          </p:nvPr>
        </p:nvSpPr>
        <p:spPr/>
        <p:txBody>
          <a:bodyPr anchor="t"/>
          <a:lstStyle/>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6"/>
            <a:ext cx="7331162" cy="484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V="1">
            <a:off x="2592884" y="3977134"/>
            <a:ext cx="576064" cy="648072"/>
          </a:xfrm>
          <a:prstGeom prst="straightConnector1">
            <a:avLst/>
          </a:prstGeom>
          <a:solidFill>
            <a:srgbClr val="80BA64"/>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7" name="TextBox 6"/>
          <p:cNvSpPr txBox="1"/>
          <p:nvPr/>
        </p:nvSpPr>
        <p:spPr>
          <a:xfrm>
            <a:off x="2254052" y="4567085"/>
            <a:ext cx="1656184" cy="461665"/>
          </a:xfrm>
          <a:prstGeom prst="rect">
            <a:avLst/>
          </a:prstGeom>
          <a:noFill/>
        </p:spPr>
        <p:txBody>
          <a:bodyPr wrap="square" rtlCol="0">
            <a:spAutoFit/>
          </a:bodyPr>
          <a:lstStyle/>
          <a:p>
            <a:r>
              <a:rPr lang="en-GB" dirty="0" err="1" smtClean="0"/>
              <a:t>Satelliet</a:t>
            </a:r>
            <a:r>
              <a:rPr lang="en-GB" dirty="0" smtClean="0"/>
              <a:t> 1</a:t>
            </a:r>
            <a:endParaRPr lang="en-GB" dirty="0"/>
          </a:p>
        </p:txBody>
      </p:sp>
      <p:sp>
        <p:nvSpPr>
          <p:cNvPr id="8" name="TextBox 7"/>
          <p:cNvSpPr txBox="1"/>
          <p:nvPr/>
        </p:nvSpPr>
        <p:spPr>
          <a:xfrm>
            <a:off x="5292080" y="4672013"/>
            <a:ext cx="2016224" cy="461665"/>
          </a:xfrm>
          <a:prstGeom prst="rect">
            <a:avLst/>
          </a:prstGeom>
          <a:noFill/>
        </p:spPr>
        <p:txBody>
          <a:bodyPr wrap="square" rtlCol="0">
            <a:spAutoFit/>
          </a:bodyPr>
          <a:lstStyle/>
          <a:p>
            <a:r>
              <a:rPr lang="en-GB" dirty="0" err="1" smtClean="0"/>
              <a:t>Satelliet</a:t>
            </a:r>
            <a:r>
              <a:rPr lang="en-GB" dirty="0" smtClean="0"/>
              <a:t> 2</a:t>
            </a:r>
            <a:endParaRPr lang="en-GB"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192" y="3933056"/>
            <a:ext cx="7620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bwMode="auto">
          <a:xfrm flipH="1">
            <a:off x="4716016" y="3136280"/>
            <a:ext cx="822176" cy="0"/>
          </a:xfrm>
          <a:prstGeom prst="straightConnector1">
            <a:avLst/>
          </a:prstGeom>
          <a:solidFill>
            <a:srgbClr val="80BA64"/>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5" name="TextBox 14"/>
          <p:cNvSpPr txBox="1"/>
          <p:nvPr/>
        </p:nvSpPr>
        <p:spPr>
          <a:xfrm>
            <a:off x="5538192" y="2924944"/>
            <a:ext cx="1199367" cy="461665"/>
          </a:xfrm>
          <a:prstGeom prst="rect">
            <a:avLst/>
          </a:prstGeom>
          <a:noFill/>
        </p:spPr>
        <p:txBody>
          <a:bodyPr wrap="none" rtlCol="0">
            <a:spAutoFit/>
          </a:bodyPr>
          <a:lstStyle/>
          <a:p>
            <a:r>
              <a:rPr lang="en-GB" dirty="0" err="1" smtClean="0"/>
              <a:t>Snijpunt</a:t>
            </a:r>
            <a:endParaRPr lang="en-GB" dirty="0"/>
          </a:p>
        </p:txBody>
      </p:sp>
    </p:spTree>
    <p:extLst>
      <p:ext uri="{BB962C8B-B14F-4D97-AF65-F5344CB8AC3E}">
        <p14:creationId xmlns:p14="http://schemas.microsoft.com/office/powerpoint/2010/main" val="3505767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OMM-PPO Presentatie beamer (NL)">
  <a:themeElements>
    <a:clrScheme name="COMM-PPO Presentatie beamer (NL)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fontScheme name="COMM-PPO Presentatie beamer (NL)">
      <a:majorFont>
        <a:latin typeface="News Gothic"/>
        <a:ea typeface=""/>
        <a:cs typeface=""/>
      </a:majorFont>
      <a:minorFont>
        <a:latin typeface="News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BA64"/>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spDef>
    <a:lnDef>
      <a:spPr bwMode="auto">
        <a:xfrm>
          <a:off x="0" y="0"/>
          <a:ext cx="1" cy="1"/>
        </a:xfrm>
        <a:custGeom>
          <a:avLst/>
          <a:gdLst/>
          <a:ahLst/>
          <a:cxnLst/>
          <a:rect l="0" t="0" r="0" b="0"/>
          <a:pathLst/>
        </a:custGeom>
        <a:solidFill>
          <a:srgbClr val="80BA64"/>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News Gothic" pitchFamily="34" charset="0"/>
          </a:defRPr>
        </a:defPPr>
      </a:lstStyle>
    </a:lnDef>
  </a:objectDefaults>
  <a:extraClrSchemeLst>
    <a:extraClrScheme>
      <a:clrScheme name="COMM-PPO Presentatie beamer (NL) 1">
        <a:dk1>
          <a:srgbClr val="808080"/>
        </a:dk1>
        <a:lt1>
          <a:srgbClr val="FFFFFF"/>
        </a:lt1>
        <a:dk2>
          <a:srgbClr val="004C78"/>
        </a:dk2>
        <a:lt2>
          <a:srgbClr val="FFFFFF"/>
        </a:lt2>
        <a:accent1>
          <a:srgbClr val="80BA64"/>
        </a:accent1>
        <a:accent2>
          <a:srgbClr val="E75200"/>
        </a:accent2>
        <a:accent3>
          <a:srgbClr val="AAB2BE"/>
        </a:accent3>
        <a:accent4>
          <a:srgbClr val="DADADA"/>
        </a:accent4>
        <a:accent5>
          <a:srgbClr val="C0D9B8"/>
        </a:accent5>
        <a:accent6>
          <a:srgbClr val="D14900"/>
        </a:accent6>
        <a:hlink>
          <a:srgbClr val="EAB2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COMM-PPO Presentatie beamer (NL)</Template>
  <TotalTime>2943</TotalTime>
  <Words>3293</Words>
  <Application>Microsoft Office PowerPoint</Application>
  <PresentationFormat>Diavoorstelling (4:3)</PresentationFormat>
  <Paragraphs>378</Paragraphs>
  <Slides>26</Slides>
  <Notes>23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Helvetica</vt:lpstr>
      <vt:lpstr>News Gothic</vt:lpstr>
      <vt:lpstr>Wingdings</vt:lpstr>
      <vt:lpstr>COMM-PPO Presentatie beamer (NL)</vt:lpstr>
      <vt:lpstr>Satellietplaatsbepaling en toepassingen voor de landbouw </vt:lpstr>
      <vt:lpstr>Leerdoelen</vt:lpstr>
      <vt:lpstr>Voorbereidende theorie</vt:lpstr>
      <vt:lpstr>Satellietplaatsbepaling</vt:lpstr>
      <vt:lpstr>Satellietplaatsbepaling</vt:lpstr>
      <vt:lpstr>Satellietplaatsbepaling</vt:lpstr>
      <vt:lpstr>Satellietplaatsbepaling</vt:lpstr>
      <vt:lpstr>Satellietplaatsbepaling</vt:lpstr>
      <vt:lpstr>Voorbeeld:</vt:lpstr>
      <vt:lpstr>Satellietstelsels NAVSTAR-GPS (‘Global Positioning System’)</vt:lpstr>
      <vt:lpstr>Satellietstelsels GLONASS</vt:lpstr>
      <vt:lpstr>Galileo</vt:lpstr>
      <vt:lpstr>Toepassingsgebieden</vt:lpstr>
      <vt:lpstr>Principe GPS signaalcorrectie</vt:lpstr>
      <vt:lpstr>GPS Correcties</vt:lpstr>
      <vt:lpstr>GPS nauwkeurigheid &amp; landbouwtoepassingen</vt:lpstr>
      <vt:lpstr>EGNOS correctie</vt:lpstr>
      <vt:lpstr>DGPS correctie</vt:lpstr>
      <vt:lpstr>RTK correctie</vt:lpstr>
      <vt:lpstr>GPS toepassingen in de groensector</vt:lpstr>
      <vt:lpstr>Toepassingen landbouwbedrijf toekomst</vt:lpstr>
      <vt:lpstr>Handheld GPS systeem</vt:lpstr>
      <vt:lpstr>Handheld GPS systeem</vt:lpstr>
      <vt:lpstr>Stap verder handheld gps, toekomst...</vt:lpstr>
      <vt:lpstr>Vragen:</vt:lpstr>
      <vt:lpstr>Toepassing &amp; nauwkeurigheid (keuze correctiesignaal) Welk GPS correctiesignaal (A, B of C) is nodig om voldoende nauwkeurig de positie te bepalen bij de volgende toepassingen? </vt:lpstr>
    </vt:vector>
  </TitlesOfParts>
  <Manager>Ruud Verkerke</Manager>
  <Company>Wageningen 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meten sensor die in de landbouw kunnen worden gebruikt. (lichtreflectiesensoren en camera’s)</dc:title>
  <dc:subject>versie 2.1</dc:subject>
  <dc:creator>jukem001</dc:creator>
  <dc:description>Huisstijltemplate oktober 2003:_x000d_
Beamerpresentatie voor slides met blauwe achtergrond, incl. blauwe titelslide en afsluiter</dc:description>
  <cp:lastModifiedBy>Pieter Arends</cp:lastModifiedBy>
  <cp:revision>189</cp:revision>
  <cp:lastPrinted>2003-10-17T13:36:13Z</cp:lastPrinted>
  <dcterms:created xsi:type="dcterms:W3CDTF">2010-11-24T07:31:41Z</dcterms:created>
  <dcterms:modified xsi:type="dcterms:W3CDTF">2017-02-06T23:26:57Z</dcterms:modified>
  <cp:category>Huisstijl</cp:category>
</cp:coreProperties>
</file>